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B8B"/>
    <a:srgbClr val="D8D8D8"/>
    <a:srgbClr val="141D8B"/>
    <a:srgbClr val="5F5F5F"/>
    <a:srgbClr val="5E5E5E"/>
    <a:srgbClr val="4B4B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stone_falls2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875" y="5409141"/>
            <a:ext cx="2079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Phil Armitage</a:t>
            </a:r>
          </a:p>
          <a:p>
            <a:pPr algn="r"/>
            <a:r>
              <a:rPr lang="en-US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6 at 2.3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43" y="127000"/>
            <a:ext cx="6924748" cy="47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86" y="3680101"/>
            <a:ext cx="15956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Ros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br>
              <a:rPr lang="en-US" sz="2400" i="1" dirty="0" smtClean="0">
                <a:latin typeface="Arial"/>
                <a:cs typeface="Arial"/>
              </a:rPr>
            </a:br>
            <a:r>
              <a:rPr lang="en-US" sz="2400" i="1" dirty="0" smtClean="0">
                <a:latin typeface="Arial"/>
                <a:cs typeface="Arial"/>
              </a:rPr>
              <a:t>Johansen</a:t>
            </a:r>
          </a:p>
          <a:p>
            <a:r>
              <a:rPr lang="en-US" sz="2400" i="1" dirty="0" smtClean="0">
                <a:latin typeface="Arial"/>
                <a:cs typeface="Arial"/>
              </a:rPr>
              <a:t>‘13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3715" y="5297714"/>
            <a:ext cx="7438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Condensation of vapor on pre-existing particles could </a:t>
            </a:r>
          </a:p>
          <a:p>
            <a:r>
              <a:rPr lang="en-US" sz="2400" dirty="0" smtClean="0">
                <a:latin typeface="Arial"/>
                <a:cs typeface="Arial"/>
              </a:rPr>
              <a:t>lead to rapid growth of particle size in same region</a:t>
            </a:r>
          </a:p>
        </p:txBody>
      </p:sp>
    </p:spTree>
    <p:extLst>
      <p:ext uri="{BB962C8B-B14F-4D97-AF65-F5344CB8AC3E}">
        <p14:creationId xmlns:p14="http://schemas.microsoft.com/office/powerpoint/2010/main" val="308122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1713" y="333374"/>
            <a:ext cx="3592287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Particle traps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857" y="1383881"/>
            <a:ext cx="738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Radial drift – particle flow is toward pressure maxima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76714" y="2231571"/>
            <a:ext cx="0" cy="2195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76714" y="4426857"/>
            <a:ext cx="3483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67640" y="4172373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r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5429" y="2231571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85143" y="2231571"/>
            <a:ext cx="3175000" cy="194080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25143" y="4172373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9257" y="3762344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15229" y="3370458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33057" y="2924144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49072" y="2495973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89819" y="5315857"/>
            <a:ext cx="6045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inward in a smoothly varying disk model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unaffected by diffusive snow line physics</a:t>
            </a:r>
          </a:p>
        </p:txBody>
      </p:sp>
    </p:spTree>
    <p:extLst>
      <p:ext uri="{BB962C8B-B14F-4D97-AF65-F5344CB8AC3E}">
        <p14:creationId xmlns:p14="http://schemas.microsoft.com/office/powerpoint/2010/main" val="313399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1713" y="333374"/>
            <a:ext cx="3592287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Particle traps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857" y="1383881"/>
            <a:ext cx="738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Radial drift – particle flow is toward pressure maxima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76714" y="2231571"/>
            <a:ext cx="0" cy="2195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76714" y="4426857"/>
            <a:ext cx="3483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67640" y="4172373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r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5429" y="2231571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225143" y="4172373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9257" y="3762344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45857" y="3207172"/>
            <a:ext cx="5587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30071" y="2750809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49072" y="2495973"/>
            <a:ext cx="380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703286" y="2231571"/>
            <a:ext cx="3138714" cy="1941286"/>
          </a:xfrm>
          <a:custGeom>
            <a:avLst/>
            <a:gdLst>
              <a:gd name="connsiteX0" fmla="*/ 0 w 3138714"/>
              <a:gd name="connsiteY0" fmla="*/ 0 h 1941286"/>
              <a:gd name="connsiteX1" fmla="*/ 1070428 w 3138714"/>
              <a:gd name="connsiteY1" fmla="*/ 635000 h 1941286"/>
              <a:gd name="connsiteX2" fmla="*/ 1741714 w 3138714"/>
              <a:gd name="connsiteY2" fmla="*/ 381000 h 1941286"/>
              <a:gd name="connsiteX3" fmla="*/ 2213428 w 3138714"/>
              <a:gd name="connsiteY3" fmla="*/ 1270000 h 1941286"/>
              <a:gd name="connsiteX4" fmla="*/ 3138714 w 3138714"/>
              <a:gd name="connsiteY4" fmla="*/ 1941286 h 194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714" h="1941286">
                <a:moveTo>
                  <a:pt x="0" y="0"/>
                </a:moveTo>
                <a:cubicBezTo>
                  <a:pt x="390071" y="285750"/>
                  <a:pt x="780142" y="571500"/>
                  <a:pt x="1070428" y="635000"/>
                </a:cubicBezTo>
                <a:cubicBezTo>
                  <a:pt x="1360714" y="698500"/>
                  <a:pt x="1551214" y="275167"/>
                  <a:pt x="1741714" y="381000"/>
                </a:cubicBezTo>
                <a:cubicBezTo>
                  <a:pt x="1932214" y="486833"/>
                  <a:pt x="1980595" y="1009952"/>
                  <a:pt x="2213428" y="1270000"/>
                </a:cubicBezTo>
                <a:cubicBezTo>
                  <a:pt x="2446261" y="1530048"/>
                  <a:pt x="3138714" y="1941286"/>
                  <a:pt x="3138714" y="1941286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22056" y="2841523"/>
            <a:ext cx="3483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4756" y="5170714"/>
            <a:ext cx="70278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Introduce axisymmetric local pressure maximum </a:t>
            </a:r>
          </a:p>
          <a:p>
            <a:r>
              <a:rPr lang="en-US" sz="2400" dirty="0" smtClean="0">
                <a:latin typeface="Arial"/>
                <a:cs typeface="Arial"/>
              </a:rPr>
              <a:t>in disk – convergent radial drift toward the location</a:t>
            </a:r>
          </a:p>
          <a:p>
            <a:r>
              <a:rPr lang="en-US" sz="2400" dirty="0" smtClean="0">
                <a:latin typeface="Arial"/>
                <a:cs typeface="Arial"/>
              </a:rPr>
              <a:t>of peak pressure… a “particle trap”</a:t>
            </a:r>
          </a:p>
        </p:txBody>
      </p:sp>
    </p:spTree>
    <p:extLst>
      <p:ext uri="{BB962C8B-B14F-4D97-AF65-F5344CB8AC3E}">
        <p14:creationId xmlns:p14="http://schemas.microsoft.com/office/powerpoint/2010/main" val="42196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32639" y="499910"/>
            <a:ext cx="46830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Where might traps form in disks?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536" y="1092216"/>
            <a:ext cx="4086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Inner edge of a dead zone…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4310243" y="-941299"/>
            <a:ext cx="896469" cy="8157883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rapezoid 19"/>
          <p:cNvSpPr/>
          <p:nvPr/>
        </p:nvSpPr>
        <p:spPr>
          <a:xfrm rot="16200000">
            <a:off x="5005900" y="41229"/>
            <a:ext cx="1452278" cy="6210760"/>
          </a:xfrm>
          <a:prstGeom prst="trapezoi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7524" y="3585878"/>
            <a:ext cx="1225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thermally </a:t>
            </a:r>
          </a:p>
          <a:p>
            <a:r>
              <a:rPr lang="en-US" sz="2000" dirty="0" smtClean="0">
                <a:latin typeface="Arial"/>
                <a:cs typeface="Arial"/>
              </a:rPr>
              <a:t>ionized, </a:t>
            </a:r>
          </a:p>
          <a:p>
            <a:r>
              <a:rPr lang="en-US" sz="2000" dirty="0" smtClean="0">
                <a:latin typeface="Symbol" charset="2"/>
                <a:cs typeface="Symbol" charset="2"/>
              </a:rPr>
              <a:t>a </a:t>
            </a:r>
            <a:r>
              <a:rPr lang="en-US" sz="2000" dirty="0" smtClean="0">
                <a:latin typeface="Arial"/>
                <a:cs typeface="Arial"/>
              </a:rPr>
              <a:t>~ 0.02</a:t>
            </a:r>
            <a:endParaRPr lang="en-US" sz="2000" dirty="0" smtClean="0">
              <a:latin typeface="Symbol" charset="2"/>
              <a:cs typeface="Symbol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6395" y="3893655"/>
            <a:ext cx="138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dead zone </a:t>
            </a:r>
          </a:p>
          <a:p>
            <a:r>
              <a:rPr lang="en-US" sz="2000" dirty="0" smtClean="0">
                <a:latin typeface="Symbol" charset="2"/>
                <a:cs typeface="Symbol" charset="2"/>
              </a:rPr>
              <a:t>a </a:t>
            </a:r>
            <a:r>
              <a:rPr lang="en-US" sz="2000" dirty="0" smtClean="0">
                <a:latin typeface="Arial"/>
                <a:cs typeface="Arial"/>
              </a:rPr>
              <a:t>~ 10</a:t>
            </a:r>
            <a:r>
              <a:rPr lang="en-US" sz="2000" baseline="30000" dirty="0" smtClean="0">
                <a:latin typeface="Arial"/>
                <a:cs typeface="Arial"/>
              </a:rPr>
              <a:t>-3</a:t>
            </a:r>
            <a:endParaRPr lang="en-US" sz="2000" dirty="0" smtClean="0">
              <a:latin typeface="Symbol" charset="2"/>
              <a:cs typeface="Symbol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626658" y="2091765"/>
            <a:ext cx="0" cy="2091764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23006" y="1630100"/>
            <a:ext cx="14670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T ~ 10</a:t>
            </a:r>
            <a:r>
              <a:rPr lang="en-US" sz="2400" baseline="30000" dirty="0" smtClean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 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9536" y="4691188"/>
            <a:ext cx="75071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in steady state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thermal ionization exponential f(T), so expect sharp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transition 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7" y="4691533"/>
            <a:ext cx="2012576" cy="460323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1628588" y="5304118"/>
            <a:ext cx="836706" cy="3884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6658" y="5252579"/>
            <a:ext cx="408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surface density scales as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baseline="30000" dirty="0" smtClean="0">
                <a:latin typeface="Arial"/>
                <a:cs typeface="Arial"/>
              </a:rPr>
              <a:t>-1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85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2" y="1527337"/>
            <a:ext cx="4915648" cy="819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705" y="451089"/>
            <a:ext cx="8238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Can model in 1D using equation for particle drift + turbulent</a:t>
            </a:r>
          </a:p>
          <a:p>
            <a:r>
              <a:rPr lang="en-US" sz="2400" dirty="0" smtClean="0">
                <a:latin typeface="Arial"/>
                <a:cs typeface="Arial"/>
              </a:rPr>
              <a:t>	diffusion: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75294" y="2226235"/>
            <a:ext cx="0" cy="896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9563" y="3167529"/>
            <a:ext cx="2531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radial drift term, now </a:t>
            </a:r>
          </a:p>
          <a:p>
            <a:r>
              <a:rPr lang="en-US" sz="2000" dirty="0" smtClean="0">
                <a:latin typeface="Arial"/>
                <a:cs typeface="Arial"/>
              </a:rPr>
              <a:t>not a monotonic f(r)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09062" y="4049059"/>
            <a:ext cx="911411" cy="53788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9225" y="3890356"/>
            <a:ext cx="62223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if diffusion is present</a:t>
            </a:r>
            <a:r>
              <a:rPr lang="en-US" sz="2400" dirty="0" smtClean="0">
                <a:latin typeface="Arial"/>
                <a:cs typeface="Arial"/>
              </a:rPr>
              <a:t>, term “particle trap” is</a:t>
            </a:r>
          </a:p>
          <a:p>
            <a:r>
              <a:rPr lang="en-US" sz="2400" dirty="0" smtClean="0">
                <a:latin typeface="Arial"/>
                <a:cs typeface="Arial"/>
              </a:rPr>
              <a:t>a misnomer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for any P(r) </a:t>
            </a:r>
            <a:r>
              <a:rPr lang="en-US" sz="2400" dirty="0" smtClean="0">
                <a:latin typeface="Arial"/>
                <a:cs typeface="Arial"/>
              </a:rPr>
              <a:t>can find steady-state solution…</a:t>
            </a:r>
          </a:p>
          <a:p>
            <a:r>
              <a:rPr lang="en-US" sz="2400" dirty="0" smtClean="0">
                <a:latin typeface="Arial"/>
                <a:cs typeface="Arial"/>
              </a:rPr>
              <a:t>particle density builds up in “trap” until 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dC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dr</a:t>
            </a:r>
            <a:r>
              <a:rPr lang="en-US" sz="2400" dirty="0" smtClean="0">
                <a:latin typeface="Arial"/>
                <a:cs typeface="Arial"/>
              </a:rPr>
              <a:t> large enough for particles to diffuse</a:t>
            </a:r>
          </a:p>
          <a:p>
            <a:r>
              <a:rPr lang="en-US" sz="2400" dirty="0" smtClean="0">
                <a:latin typeface="Arial"/>
                <a:cs typeface="Arial"/>
              </a:rPr>
              <a:t>through the trap and into inner disk</a:t>
            </a:r>
          </a:p>
        </p:txBody>
      </p:sp>
    </p:spTree>
    <p:extLst>
      <p:ext uri="{BB962C8B-B14F-4D97-AF65-F5344CB8AC3E}">
        <p14:creationId xmlns:p14="http://schemas.microsoft.com/office/powerpoint/2010/main" val="399215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pro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2587" y="283883"/>
            <a:ext cx="2083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Example for</a:t>
            </a:r>
          </a:p>
          <a:p>
            <a:r>
              <a:rPr lang="en-US" sz="2400" dirty="0" smtClean="0">
                <a:latin typeface="Arial"/>
                <a:cs typeface="Arial"/>
              </a:rPr>
              <a:t>a hypothetical</a:t>
            </a:r>
          </a:p>
          <a:p>
            <a:r>
              <a:rPr lang="en-US" sz="2400" dirty="0" smtClean="0">
                <a:latin typeface="Arial"/>
                <a:cs typeface="Arial"/>
              </a:rPr>
              <a:t>trap at the</a:t>
            </a:r>
          </a:p>
          <a:p>
            <a:r>
              <a:rPr lang="en-US" sz="2400" dirty="0" smtClean="0">
                <a:latin typeface="Arial"/>
                <a:cs typeface="Arial"/>
              </a:rPr>
              <a:t>snow 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4941" y="552824"/>
            <a:ext cx="297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jump in </a:t>
            </a:r>
            <a:r>
              <a:rPr lang="en-US" sz="20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 producing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local pressure maximum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941" y="2020047"/>
            <a:ext cx="277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radial drift velocity is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positive at edge of trap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4941" y="3547035"/>
            <a:ext cx="353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can obtain a steady state,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but with a large concentration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of particles in the “trap”</a:t>
            </a:r>
          </a:p>
        </p:txBody>
      </p:sp>
    </p:spTree>
    <p:extLst>
      <p:ext uri="{BB962C8B-B14F-4D97-AF65-F5344CB8AC3E}">
        <p14:creationId xmlns:p14="http://schemas.microsoft.com/office/powerpoint/2010/main" val="63024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3486" r="3377" b="4140"/>
          <a:stretch/>
        </p:blipFill>
        <p:spPr>
          <a:xfrm>
            <a:off x="2136589" y="1792941"/>
            <a:ext cx="4945529" cy="4831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235" y="463176"/>
            <a:ext cx="7695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Degree of concentration depends on the particle size…</a:t>
            </a:r>
          </a:p>
          <a:p>
            <a:r>
              <a:rPr lang="en-US" sz="2400" dirty="0" smtClean="0">
                <a:latin typeface="Arial"/>
                <a:cs typeface="Arial"/>
              </a:rPr>
              <a:t>still an aerodynamic effect dependent on stopping time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67647" y="3197412"/>
            <a:ext cx="1807882" cy="106082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002" y="2689411"/>
            <a:ext cx="186669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concentration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of cm and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larger particles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at inner dead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zone edge…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interesting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location for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close-in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super-Earth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planet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formation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90235" y="2958353"/>
            <a:ext cx="1045883" cy="17630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36118" y="2345764"/>
            <a:ext cx="15323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concentrate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smaller mm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particles at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~10 AU and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beyond…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any traps in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outer disk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should be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directly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detectable</a:t>
            </a:r>
          </a:p>
        </p:txBody>
      </p:sp>
    </p:spTree>
    <p:extLst>
      <p:ext uri="{BB962C8B-B14F-4D97-AF65-F5344CB8AC3E}">
        <p14:creationId xmlns:p14="http://schemas.microsoft.com/office/powerpoint/2010/main" val="16162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86" y="435428"/>
            <a:ext cx="84303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Snow line particle over-density does not (in principle) require</a:t>
            </a:r>
          </a:p>
          <a:p>
            <a:r>
              <a:rPr lang="en-US" sz="2400" dirty="0" smtClean="0">
                <a:latin typeface="Arial"/>
                <a:cs typeface="Arial"/>
              </a:rPr>
              <a:t>any perturbation to the gas density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Particle traps at pressure maxima depend on P(r)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Are axisymmetric bumps in the surface density stable?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58" y="2997362"/>
            <a:ext cx="2764971" cy="940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1285" y="2924790"/>
            <a:ext cx="43414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unstable to </a:t>
            </a:r>
            <a:r>
              <a:rPr lang="en-US" sz="2400" b="1" dirty="0" err="1" smtClean="0">
                <a:solidFill>
                  <a:schemeClr val="bg2"/>
                </a:solidFill>
                <a:latin typeface="Arial"/>
                <a:cs typeface="Arial"/>
              </a:rPr>
              <a:t>Rossby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 Wave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Instability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if the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vortensity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has an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extremum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(Li et al. ‘99)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17516"/>
            <a:ext cx="666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(a more complete criterion involves the entropy gradient)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3067" y="5785614"/>
            <a:ext cx="721318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Roughly, need 10-20% variation in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over scales ~h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286" y="4958024"/>
            <a:ext cx="721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Type of inertial wave (restoring force: </a:t>
            </a:r>
            <a:r>
              <a:rPr lang="en-US" sz="2400" dirty="0" err="1" smtClean="0">
                <a:latin typeface="Arial"/>
                <a:cs typeface="Arial"/>
              </a:rPr>
              <a:t>Coriolis</a:t>
            </a:r>
            <a:r>
              <a:rPr lang="en-US" sz="2400" dirty="0" smtClean="0">
                <a:latin typeface="Arial"/>
                <a:cs typeface="Arial"/>
              </a:rPr>
              <a:t> force)</a:t>
            </a:r>
          </a:p>
        </p:txBody>
      </p:sp>
    </p:spTree>
    <p:extLst>
      <p:ext uri="{BB962C8B-B14F-4D97-AF65-F5344CB8AC3E}">
        <p14:creationId xmlns:p14="http://schemas.microsoft.com/office/powerpoint/2010/main" val="163621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16 at 7.5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104570"/>
            <a:ext cx="4181139" cy="3320143"/>
          </a:xfrm>
          <a:prstGeom prst="rect">
            <a:avLst/>
          </a:prstGeom>
        </p:spPr>
      </p:pic>
      <p:pic>
        <p:nvPicPr>
          <p:cNvPr id="9" name="Picture 8" descr="armitage_figur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104570"/>
            <a:ext cx="3302000" cy="330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5460" y="5496801"/>
            <a:ext cx="1487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Li et al. ‘01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4946" y="5424713"/>
            <a:ext cx="1687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Armitage ‘13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858" y="308427"/>
            <a:ext cx="7557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Ring-like structures </a:t>
            </a:r>
            <a:r>
              <a:rPr lang="en-US" sz="2400" i="1" dirty="0" smtClean="0">
                <a:latin typeface="Arial"/>
                <a:cs typeface="Arial"/>
              </a:rPr>
              <a:t>cannot</a:t>
            </a:r>
            <a:r>
              <a:rPr lang="en-US" sz="2400" dirty="0" smtClean="0">
                <a:latin typeface="Arial"/>
                <a:cs typeface="Arial"/>
              </a:rPr>
              <a:t> smoothly evolve into large, </a:t>
            </a:r>
          </a:p>
          <a:p>
            <a:r>
              <a:rPr lang="en-US" sz="2400" dirty="0" smtClean="0">
                <a:latin typeface="Arial"/>
                <a:cs typeface="Arial"/>
              </a:rPr>
              <a:t>radially narrow, over-densities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858" y="1201001"/>
            <a:ext cx="6776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Rossby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wave instability leads to the formation of 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vortices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at the edges of the rings </a:t>
            </a:r>
            <a:endParaRPr lang="en-US" sz="2400" b="1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58" y="5951824"/>
            <a:ext cx="868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Physics and outcome is very similar whether the cause of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the ring is a planet, or a sharp transition with some other origin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857" y="197757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9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250" y="1746250"/>
            <a:ext cx="5904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Turbulence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Episodic accretion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Single particle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Ice lines and persistent radial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Transient structures in disks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Disk dispersal</a:t>
            </a:r>
          </a:p>
        </p:txBody>
      </p:sp>
    </p:spTree>
    <p:extLst>
      <p:ext uri="{BB962C8B-B14F-4D97-AF65-F5344CB8AC3E}">
        <p14:creationId xmlns:p14="http://schemas.microsoft.com/office/powerpoint/2010/main" val="27696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6 at 12.3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0100" cy="6781800"/>
          </a:xfrm>
          <a:prstGeom prst="rect">
            <a:avLst/>
          </a:prstGeom>
        </p:spPr>
      </p:pic>
      <p:pic>
        <p:nvPicPr>
          <p:cNvPr id="4" name="Picture 3" descr="Screen Shot 2015-03-16 at 12.3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52" y="0"/>
            <a:ext cx="5539548" cy="3828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9815" y="3828143"/>
            <a:ext cx="242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Avenhaus</a:t>
            </a:r>
            <a:r>
              <a:rPr lang="en-US" sz="2000" i="1" dirty="0" smtClean="0">
                <a:latin typeface="Arial"/>
                <a:cs typeface="Arial"/>
              </a:rPr>
              <a:t> et al. ‘14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452" y="6295088"/>
            <a:ext cx="241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Casassus</a:t>
            </a:r>
            <a:r>
              <a:rPr lang="en-US" sz="2000" i="1" dirty="0" smtClean="0">
                <a:latin typeface="Arial"/>
                <a:cs typeface="Arial"/>
              </a:rPr>
              <a:t> et al. ‘13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6286" y="4463143"/>
            <a:ext cx="47697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Observe rings, spiral arms, other</a:t>
            </a:r>
          </a:p>
          <a:p>
            <a:r>
              <a:rPr lang="en-US" sz="2400" dirty="0" smtClean="0">
                <a:latin typeface="Arial"/>
                <a:cs typeface="Arial"/>
              </a:rPr>
              <a:t>non-axisymmetric structure in </a:t>
            </a:r>
          </a:p>
          <a:p>
            <a:r>
              <a:rPr lang="en-US" sz="2400" dirty="0" smtClean="0">
                <a:latin typeface="Arial"/>
                <a:cs typeface="Arial"/>
              </a:rPr>
              <a:t>disks. What planetary and non-</a:t>
            </a:r>
          </a:p>
          <a:p>
            <a:r>
              <a:rPr lang="en-US" sz="2400" dirty="0" smtClean="0">
                <a:latin typeface="Arial"/>
                <a:cs typeface="Arial"/>
              </a:rPr>
              <a:t>planetary processes responsible?</a:t>
            </a:r>
          </a:p>
        </p:txBody>
      </p:sp>
    </p:spTree>
    <p:extLst>
      <p:ext uri="{BB962C8B-B14F-4D97-AF65-F5344CB8AC3E}">
        <p14:creationId xmlns:p14="http://schemas.microsoft.com/office/powerpoint/2010/main" val="60195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694453"/>
            <a:ext cx="451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Two possible types of structure: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6714" y="1415143"/>
            <a:ext cx="76263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persistent </a:t>
            </a:r>
            <a:r>
              <a:rPr lang="en-US" sz="2400" dirty="0" smtClean="0">
                <a:latin typeface="Arial"/>
                <a:cs typeface="Arial"/>
              </a:rPr>
              <a:t>structures caused by physical changes</a:t>
            </a:r>
          </a:p>
          <a:p>
            <a:r>
              <a:rPr lang="en-US" sz="2400" dirty="0" smtClean="0">
                <a:latin typeface="Arial"/>
                <a:cs typeface="Arial"/>
              </a:rPr>
              <a:t>	in the disk tied to specific temperatures, changes in</a:t>
            </a:r>
          </a:p>
          <a:p>
            <a:r>
              <a:rPr lang="en-US" sz="2400" dirty="0" smtClean="0">
                <a:latin typeface="Arial"/>
                <a:cs typeface="Arial"/>
              </a:rPr>
              <a:t>	ionization level, planetary perturbations</a:t>
            </a:r>
          </a:p>
          <a:p>
            <a:r>
              <a:rPr lang="en-US" sz="2400" dirty="0" smtClean="0">
                <a:latin typeface="Arial"/>
                <a:cs typeface="Arial"/>
              </a:rPr>
              <a:t>	- ice lines, edges of dead zones, planetary gaps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transient</a:t>
            </a:r>
            <a:r>
              <a:rPr lang="en-US" sz="2400" dirty="0" smtClean="0">
                <a:latin typeface="Arial"/>
                <a:cs typeface="Arial"/>
              </a:rPr>
              <a:t> structures that could form anywhere in </a:t>
            </a:r>
          </a:p>
          <a:p>
            <a:r>
              <a:rPr lang="en-US" sz="2400" dirty="0" smtClean="0">
                <a:latin typeface="Arial"/>
                <a:cs typeface="Arial"/>
              </a:rPr>
              <a:t>	the disk</a:t>
            </a:r>
          </a:p>
          <a:p>
            <a:r>
              <a:rPr lang="en-US" sz="2400" dirty="0" smtClean="0">
                <a:latin typeface="Arial"/>
                <a:cs typeface="Arial"/>
              </a:rPr>
              <a:t>	- vortices, zonal flows</a:t>
            </a:r>
          </a:p>
          <a:p>
            <a:r>
              <a:rPr lang="en-US" sz="2400" dirty="0" smtClean="0">
                <a:latin typeface="Arial"/>
                <a:cs typeface="Arial"/>
              </a:rPr>
              <a:t>	…might be thought of as “inverse cascade”</a:t>
            </a:r>
          </a:p>
          <a:p>
            <a:r>
              <a:rPr lang="en-US" sz="2400" dirty="0" smtClean="0">
                <a:latin typeface="Arial"/>
                <a:cs typeface="Arial"/>
              </a:rPr>
              <a:t>	consequences of turbulence</a:t>
            </a:r>
          </a:p>
        </p:txBody>
      </p:sp>
    </p:spTree>
    <p:extLst>
      <p:ext uri="{BB962C8B-B14F-4D97-AF65-F5344CB8AC3E}">
        <p14:creationId xmlns:p14="http://schemas.microsoft.com/office/powerpoint/2010/main" val="299069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12857" y="333374"/>
            <a:ext cx="2431144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Ice lines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428" y="1614715"/>
            <a:ext cx="7937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Water snow line: T = 150-170 K, signature in the asteroid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belt at r ~ 2.7 AU</a:t>
            </a:r>
          </a:p>
          <a:p>
            <a:r>
              <a:rPr lang="en-US" sz="2400" dirty="0" smtClean="0">
                <a:latin typeface="Arial"/>
                <a:cs typeface="Arial"/>
              </a:rPr>
              <a:t>CO snow line: T = 20 K, around 30 AU corresponding to </a:t>
            </a: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the Solar System Kuiper Belt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428" y="3452167"/>
            <a:ext cx="4016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Multiple physical processes: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2333" y="4100286"/>
            <a:ext cx="5647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diffusive outward flux of vapor</a:t>
            </a:r>
          </a:p>
          <a:p>
            <a:r>
              <a:rPr lang="en-US" sz="2400" i="1" dirty="0" smtClean="0">
                <a:latin typeface="Arial"/>
                <a:cs typeface="Arial"/>
              </a:rPr>
              <a:t>	(Stevenson &amp; </a:t>
            </a:r>
            <a:r>
              <a:rPr lang="en-US" sz="2400" i="1" dirty="0" err="1" smtClean="0">
                <a:latin typeface="Arial"/>
                <a:cs typeface="Arial"/>
              </a:rPr>
              <a:t>Lunine</a:t>
            </a:r>
            <a:r>
              <a:rPr lang="en-US" sz="2400" i="1" dirty="0" smtClean="0">
                <a:latin typeface="Arial"/>
                <a:cs typeface="Arial"/>
              </a:rPr>
              <a:t> ‘88)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feedback on ionization state</a:t>
            </a:r>
          </a:p>
          <a:p>
            <a:r>
              <a:rPr lang="en-US" sz="2400" i="1" dirty="0" smtClean="0">
                <a:latin typeface="Arial"/>
                <a:cs typeface="Arial"/>
              </a:rPr>
              <a:t>	(</a:t>
            </a:r>
            <a:r>
              <a:rPr lang="en-US" sz="2400" i="1" dirty="0" err="1" smtClean="0">
                <a:latin typeface="Arial"/>
                <a:cs typeface="Arial"/>
              </a:rPr>
              <a:t>Kretke</a:t>
            </a:r>
            <a:r>
              <a:rPr lang="en-US" sz="2400" i="1" dirty="0" smtClean="0">
                <a:latin typeface="Arial"/>
                <a:cs typeface="Arial"/>
              </a:rPr>
              <a:t> &amp; Lin ‘07)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opacity feedback on thermal structure</a:t>
            </a:r>
          </a:p>
          <a:p>
            <a:r>
              <a:rPr lang="en-US" sz="2400" i="1" dirty="0" smtClean="0">
                <a:latin typeface="Arial"/>
                <a:cs typeface="Arial"/>
              </a:rPr>
              <a:t>	(Hasegawa &amp; </a:t>
            </a:r>
            <a:r>
              <a:rPr lang="en-US" sz="2400" i="1" dirty="0" err="1" smtClean="0">
                <a:latin typeface="Arial"/>
                <a:cs typeface="Arial"/>
              </a:rPr>
              <a:t>Pudritz</a:t>
            </a:r>
            <a:r>
              <a:rPr lang="en-US" sz="2400" i="1" dirty="0" smtClean="0">
                <a:latin typeface="Arial"/>
                <a:cs typeface="Arial"/>
              </a:rPr>
              <a:t> ‘11)</a:t>
            </a:r>
          </a:p>
        </p:txBody>
      </p:sp>
    </p:spTree>
    <p:extLst>
      <p:ext uri="{BB962C8B-B14F-4D97-AF65-F5344CB8AC3E}">
        <p14:creationId xmlns:p14="http://schemas.microsoft.com/office/powerpoint/2010/main" val="103796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 rot="16200000">
            <a:off x="3583216" y="-1569355"/>
            <a:ext cx="2140857" cy="8218716"/>
          </a:xfrm>
          <a:prstGeom prst="trapezoi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86" y="499910"/>
            <a:ext cx="30586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Physics at an ice line</a:t>
            </a:r>
          </a:p>
        </p:txBody>
      </p:sp>
      <p:sp>
        <p:nvSpPr>
          <p:cNvPr id="10" name="Oval 9"/>
          <p:cNvSpPr/>
          <p:nvPr/>
        </p:nvSpPr>
        <p:spPr>
          <a:xfrm>
            <a:off x="8073572" y="2068286"/>
            <a:ext cx="163286" cy="16328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11572" y="2159001"/>
            <a:ext cx="635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783286" y="2510971"/>
            <a:ext cx="163286" cy="16328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021286" y="2601686"/>
            <a:ext cx="635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225972" y="3008085"/>
            <a:ext cx="163286" cy="16328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463972" y="3098800"/>
            <a:ext cx="635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3471" y="3846286"/>
            <a:ext cx="3249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ice particles drift inward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at </a:t>
            </a:r>
            <a:r>
              <a:rPr lang="en-US" sz="2000" b="1" dirty="0" smtClean="0">
                <a:solidFill>
                  <a:schemeClr val="bg2"/>
                </a:solidFill>
                <a:latin typeface="Arial"/>
                <a:cs typeface="Arial"/>
              </a:rPr>
              <a:t>faster </a:t>
            </a:r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than gas inflow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speed (radial drift problem)</a:t>
            </a:r>
          </a:p>
        </p:txBody>
      </p:sp>
      <p:sp>
        <p:nvSpPr>
          <p:cNvPr id="20" name="Trapezoid 19"/>
          <p:cNvSpPr/>
          <p:nvPr/>
        </p:nvSpPr>
        <p:spPr>
          <a:xfrm rot="16200000">
            <a:off x="1856015" y="502555"/>
            <a:ext cx="1476827" cy="4100285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000" y="3427554"/>
            <a:ext cx="34477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sublimate to vapor,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which flows in at same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speed as gas (it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gas!)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4571" y="1814283"/>
            <a:ext cx="868900" cy="147682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8B8B8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4571" y="961575"/>
            <a:ext cx="0" cy="30661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4644571" y="499910"/>
            <a:ext cx="868900" cy="4616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1621" y="371772"/>
            <a:ext cx="341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vapor diffuses upstream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down concentration gradient</a:t>
            </a:r>
          </a:p>
        </p:txBody>
      </p:sp>
      <p:sp>
        <p:nvSpPr>
          <p:cNvPr id="25" name="Oval 24"/>
          <p:cNvSpPr/>
          <p:nvPr/>
        </p:nvSpPr>
        <p:spPr>
          <a:xfrm>
            <a:off x="4908279" y="2068286"/>
            <a:ext cx="163286" cy="16328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46279" y="2159001"/>
            <a:ext cx="635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90986" y="2590801"/>
            <a:ext cx="163286" cy="16328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028986" y="2681516"/>
            <a:ext cx="635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070386" y="2939144"/>
            <a:ext cx="163286" cy="16328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308386" y="3029859"/>
            <a:ext cx="6350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22265" y="4843805"/>
            <a:ext cx="4048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…and </a:t>
            </a:r>
            <a:r>
              <a:rPr lang="en-US" sz="2000" dirty="0" err="1" smtClean="0">
                <a:solidFill>
                  <a:schemeClr val="bg2"/>
                </a:solidFill>
                <a:latin typeface="Arial"/>
                <a:cs typeface="Arial"/>
              </a:rPr>
              <a:t>recondenses</a:t>
            </a:r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 into (or onto) 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ice particles just outside snow line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117" y="5714978"/>
            <a:ext cx="8259743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Net effect: vapor diffusion leads to an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overdensity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of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solids in the vicinity of the ice line 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(Stevenson &amp; </a:t>
            </a:r>
            <a:r>
              <a:rPr lang="en-US" sz="2400" i="1" dirty="0" err="1" smtClean="0">
                <a:solidFill>
                  <a:schemeClr val="bg2"/>
                </a:solidFill>
                <a:latin typeface="Arial"/>
                <a:cs typeface="Arial"/>
              </a:rPr>
              <a:t>Lunine</a:t>
            </a:r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 ‘88)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15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7" grpId="0" animBg="1"/>
      <p:bldP spid="29" grpId="0" animBg="1"/>
      <p:bldP spid="3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4286" y="499910"/>
            <a:ext cx="30586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Physics at an ice line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52571" y="635000"/>
            <a:ext cx="0" cy="2594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52571" y="3229429"/>
            <a:ext cx="3229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97610" y="330200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0143" y="671289"/>
            <a:ext cx="36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59714" y="671289"/>
            <a:ext cx="997857" cy="2322282"/>
          </a:xfrm>
          <a:prstGeom prst="line">
            <a:avLst/>
          </a:prstGeom>
          <a:ln w="28575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93856" y="2513764"/>
            <a:ext cx="5781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2429" y="730742"/>
            <a:ext cx="96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vapor</a:t>
            </a: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1" y="2171264"/>
            <a:ext cx="2030185" cy="87171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1714" y="1266764"/>
            <a:ext cx="4222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Phase boundary given by 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Clausius-Clapeyron</a:t>
            </a:r>
            <a:r>
              <a:rPr lang="en-US" sz="2400" dirty="0" smtClean="0">
                <a:latin typeface="Arial"/>
                <a:cs typeface="Arial"/>
              </a:rPr>
              <a:t> equation: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L is specific latent heat</a:t>
            </a: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82" y="4020456"/>
            <a:ext cx="3490920" cy="100081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52286" y="4093028"/>
            <a:ext cx="2853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the actual vapor</a:t>
            </a:r>
          </a:p>
          <a:p>
            <a:r>
              <a:rPr lang="en-US" sz="2400" dirty="0" smtClean="0">
                <a:latin typeface="Arial"/>
                <a:cs typeface="Arial"/>
              </a:rPr>
              <a:t>pressure in the disk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3195" y="5243286"/>
            <a:ext cx="71481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is </a:t>
            </a:r>
            <a:r>
              <a:rPr lang="en-US" sz="2400" b="1" dirty="0" smtClean="0">
                <a:latin typeface="Arial"/>
                <a:cs typeface="Arial"/>
              </a:rPr>
              <a:t>less</a:t>
            </a:r>
            <a:r>
              <a:rPr lang="en-US" sz="2400" dirty="0" smtClean="0">
                <a:latin typeface="Arial"/>
                <a:cs typeface="Arial"/>
              </a:rPr>
              <a:t> than the equilibrium vapor pressure given</a:t>
            </a:r>
          </a:p>
          <a:p>
            <a:r>
              <a:rPr lang="en-US" sz="2400" dirty="0" smtClean="0">
                <a:latin typeface="Arial"/>
                <a:cs typeface="Arial"/>
              </a:rPr>
              <a:t>	by phase diagram, ice will vaporize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if </a:t>
            </a:r>
            <a:r>
              <a:rPr lang="en-US" sz="2400" b="1" dirty="0" smtClean="0">
                <a:latin typeface="Arial"/>
                <a:cs typeface="Arial"/>
              </a:rPr>
              <a:t>greater</a:t>
            </a:r>
            <a:r>
              <a:rPr lang="en-US" sz="2400" dirty="0" smtClean="0">
                <a:latin typeface="Arial"/>
                <a:cs typeface="Arial"/>
              </a:rPr>
              <a:t>, vapor condenses</a:t>
            </a:r>
          </a:p>
        </p:txBody>
      </p:sp>
    </p:spTree>
    <p:extLst>
      <p:ext uri="{BB962C8B-B14F-4D97-AF65-F5344CB8AC3E}">
        <p14:creationId xmlns:p14="http://schemas.microsoft.com/office/powerpoint/2010/main" val="422733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5" y="126999"/>
            <a:ext cx="5279574" cy="5279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9858" y="381000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 icy particles that </a:t>
            </a:r>
          </a:p>
          <a:p>
            <a:r>
              <a:rPr lang="en-US" sz="2400" dirty="0" smtClean="0">
                <a:latin typeface="Arial"/>
                <a:cs typeface="Arial"/>
              </a:rPr>
              <a:t>drift in rapidly: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193854"/>
            <a:ext cx="3212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can have high </a:t>
            </a:r>
          </a:p>
          <a:p>
            <a:r>
              <a:rPr lang="en-US" sz="2400" dirty="0" smtClean="0">
                <a:latin typeface="Arial"/>
                <a:cs typeface="Arial"/>
              </a:rPr>
              <a:t>	vapor density</a:t>
            </a:r>
          </a:p>
          <a:p>
            <a:r>
              <a:rPr lang="en-US" sz="2400" dirty="0" smtClean="0">
                <a:latin typeface="Arial"/>
                <a:cs typeface="Arial"/>
              </a:rPr>
              <a:t>	inside snow line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(continuity)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overdensity</a:t>
            </a:r>
            <a:r>
              <a:rPr lang="en-US" sz="2400" dirty="0" smtClean="0">
                <a:latin typeface="Arial"/>
                <a:cs typeface="Arial"/>
              </a:rPr>
              <a:t> of </a:t>
            </a:r>
          </a:p>
          <a:p>
            <a:r>
              <a:rPr lang="en-US" sz="2400" dirty="0" smtClean="0">
                <a:latin typeface="Arial"/>
                <a:cs typeface="Arial"/>
              </a:rPr>
              <a:t>	solids outside from</a:t>
            </a:r>
          </a:p>
          <a:p>
            <a:r>
              <a:rPr lang="en-US" sz="2400" dirty="0" smtClean="0">
                <a:latin typeface="Arial"/>
                <a:cs typeface="Arial"/>
              </a:rPr>
              <a:t>	diffusion + re-</a:t>
            </a:r>
          </a:p>
          <a:p>
            <a:r>
              <a:rPr lang="en-US" sz="2400" dirty="0" smtClean="0">
                <a:latin typeface="Arial"/>
                <a:cs typeface="Arial"/>
              </a:rPr>
              <a:t>	condensation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733142"/>
            <a:ext cx="7822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1D model with radial drift, sublimation / </a:t>
            </a:r>
            <a:r>
              <a:rPr lang="en-US" sz="2400" i="1" dirty="0" err="1" smtClean="0">
                <a:latin typeface="Arial"/>
                <a:cs typeface="Arial"/>
              </a:rPr>
              <a:t>recondensation</a:t>
            </a:r>
            <a:r>
              <a:rPr lang="en-US" sz="2400" i="1" dirty="0" smtClean="0">
                <a:latin typeface="Arial"/>
                <a:cs typeface="Arial"/>
              </a:rPr>
              <a:t>, </a:t>
            </a:r>
          </a:p>
          <a:p>
            <a:r>
              <a:rPr lang="en-US" sz="2400" i="1" dirty="0" smtClean="0">
                <a:latin typeface="Arial"/>
                <a:cs typeface="Arial"/>
              </a:rPr>
              <a:t>turbulent radial diffusion</a:t>
            </a:r>
          </a:p>
        </p:txBody>
      </p:sp>
    </p:spTree>
    <p:extLst>
      <p:ext uri="{BB962C8B-B14F-4D97-AF65-F5344CB8AC3E}">
        <p14:creationId xmlns:p14="http://schemas.microsoft.com/office/powerpoint/2010/main" val="368410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81428"/>
            <a:ext cx="5551715" cy="5551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6612" y="235857"/>
            <a:ext cx="3297388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Stevenson &amp; </a:t>
            </a:r>
            <a:r>
              <a:rPr lang="en-US" sz="2400" i="1" dirty="0" err="1" smtClean="0">
                <a:latin typeface="Arial"/>
                <a:cs typeface="Arial"/>
              </a:rPr>
              <a:t>Lunine</a:t>
            </a:r>
            <a:endParaRPr lang="en-US" sz="2400" i="1" dirty="0" smtClean="0">
              <a:latin typeface="Arial"/>
              <a:cs typeface="Arial"/>
            </a:endParaRPr>
          </a:p>
          <a:p>
            <a:r>
              <a:rPr lang="en-US" sz="2400" i="1" dirty="0" smtClean="0">
                <a:latin typeface="Arial"/>
                <a:cs typeface="Arial"/>
              </a:rPr>
              <a:t>‘88 and </a:t>
            </a:r>
            <a:r>
              <a:rPr lang="en-US" sz="2400" i="1" dirty="0" err="1" smtClean="0">
                <a:latin typeface="Arial"/>
                <a:cs typeface="Arial"/>
              </a:rPr>
              <a:t>Ciesla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br>
              <a:rPr lang="en-US" sz="2400" i="1" dirty="0" smtClean="0">
                <a:latin typeface="Arial"/>
                <a:cs typeface="Arial"/>
              </a:rPr>
            </a:br>
            <a:r>
              <a:rPr lang="en-US" sz="2400" i="1" dirty="0" err="1" smtClean="0">
                <a:latin typeface="Arial"/>
                <a:cs typeface="Arial"/>
              </a:rPr>
              <a:t>Cuzzi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06 </a:t>
            </a:r>
            <a:r>
              <a:rPr lang="en-US" sz="2400" dirty="0" smtClean="0">
                <a:latin typeface="Arial"/>
                <a:cs typeface="Arial"/>
              </a:rPr>
              <a:t>argue that</a:t>
            </a:r>
          </a:p>
          <a:p>
            <a:r>
              <a:rPr lang="en-US" sz="2400" dirty="0" smtClean="0">
                <a:latin typeface="Arial"/>
                <a:cs typeface="Arial"/>
              </a:rPr>
              <a:t>solid over-density </a:t>
            </a:r>
          </a:p>
          <a:p>
            <a:r>
              <a:rPr lang="en-US" sz="2400" dirty="0" smtClean="0">
                <a:latin typeface="Arial"/>
                <a:cs typeface="Arial"/>
              </a:rPr>
              <a:t>outside snow line</a:t>
            </a:r>
          </a:p>
          <a:p>
            <a:r>
              <a:rPr lang="en-US" sz="2400" dirty="0" smtClean="0">
                <a:latin typeface="Arial"/>
                <a:cs typeface="Arial"/>
              </a:rPr>
              <a:t>ought to promote 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planetesimal</a:t>
            </a:r>
            <a:r>
              <a:rPr lang="en-US" sz="2400" dirty="0" smtClean="0">
                <a:latin typeface="Arial"/>
                <a:cs typeface="Arial"/>
              </a:rPr>
              <a:t> formation</a:t>
            </a:r>
          </a:p>
          <a:p>
            <a:r>
              <a:rPr lang="en-US" sz="2400" dirty="0" smtClean="0">
                <a:latin typeface="Arial"/>
                <a:cs typeface="Arial"/>
              </a:rPr>
              <a:t>there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Possibly a stronger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effect in “threshold”</a:t>
            </a:r>
          </a:p>
          <a:p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planetesimal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formation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models based on the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streaming instability</a:t>
            </a:r>
          </a:p>
          <a:p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3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8C8C8"/>
      </a:dk1>
      <a:lt1>
        <a:srgbClr val="3E3E3E"/>
      </a:lt1>
      <a:dk2>
        <a:srgbClr val="121790"/>
      </a:dk2>
      <a:lt2>
        <a:srgbClr val="8D2E8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11381</TotalTime>
  <Words>729</Words>
  <Application>Microsoft Macintosh PowerPoint</Application>
  <PresentationFormat>On-screen Show (4:3)</PresentationFormat>
  <Paragraphs>189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Armitage</dc:creator>
  <cp:lastModifiedBy>Phil Armitage</cp:lastModifiedBy>
  <cp:revision>408</cp:revision>
  <dcterms:created xsi:type="dcterms:W3CDTF">2013-03-07T13:35:34Z</dcterms:created>
  <dcterms:modified xsi:type="dcterms:W3CDTF">2015-03-18T17:29:59Z</dcterms:modified>
</cp:coreProperties>
</file>