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69" r:id="rId10"/>
    <p:sldId id="26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B8B"/>
    <a:srgbClr val="D8D8D8"/>
    <a:srgbClr val="141D8B"/>
    <a:srgbClr val="5F5F5F"/>
    <a:srgbClr val="5E5E5E"/>
    <a:srgbClr val="4B4B4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stone_coyote24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r="9252"/>
          <a:stretch/>
        </p:blipFill>
        <p:spPr>
          <a:xfrm>
            <a:off x="1" y="-1"/>
            <a:ext cx="9144000" cy="74090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1875" y="5409141"/>
            <a:ext cx="2079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Arial"/>
                <a:cs typeface="Arial"/>
              </a:rPr>
              <a:t>Phil Armitage</a:t>
            </a:r>
          </a:p>
          <a:p>
            <a:pPr algn="r"/>
            <a:r>
              <a:rPr lang="en-US" sz="2400" i="1" dirty="0" smtClean="0">
                <a:latin typeface="Arial"/>
                <a:cs typeface="Arial"/>
              </a:rPr>
              <a:t>Colorado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15528" y="333374"/>
            <a:ext cx="2955419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Disk winds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000" y="1389530"/>
            <a:ext cx="7507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Thermal </a:t>
            </a:r>
            <a:r>
              <a:rPr lang="en-US" sz="2400" dirty="0" smtClean="0">
                <a:latin typeface="Arial"/>
                <a:cs typeface="Arial"/>
              </a:rPr>
              <a:t>winds (</a:t>
            </a:r>
            <a:r>
              <a:rPr lang="en-US" sz="2400" dirty="0" err="1" smtClean="0">
                <a:latin typeface="Arial"/>
                <a:cs typeface="Arial"/>
              </a:rPr>
              <a:t>photoevaporation</a:t>
            </a:r>
            <a:r>
              <a:rPr lang="en-US" sz="2400" dirty="0" smtClean="0">
                <a:latin typeface="Arial"/>
                <a:cs typeface="Arial"/>
              </a:rPr>
              <a:t>) – no torque on the </a:t>
            </a:r>
          </a:p>
          <a:p>
            <a:r>
              <a:rPr lang="en-US" sz="2400" dirty="0" smtClean="0">
                <a:latin typeface="Arial"/>
                <a:cs typeface="Arial"/>
              </a:rPr>
              <a:t>remaining disk so affect evolution only via mass loss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Magnetic</a:t>
            </a:r>
            <a:r>
              <a:rPr lang="en-US" sz="2400" dirty="0" smtClean="0">
                <a:latin typeface="Arial"/>
                <a:cs typeface="Arial"/>
              </a:rPr>
              <a:t> outflows can lead to a torque</a:t>
            </a:r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3" name="Picture 2" descr="Screen Shot 2015-03-08 at 8.3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9" y="3137647"/>
            <a:ext cx="3482821" cy="3391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3294" y="3077883"/>
            <a:ext cx="44678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Star formation simulations </a:t>
            </a:r>
          </a:p>
          <a:p>
            <a:r>
              <a:rPr lang="en-US" sz="2400" dirty="0" smtClean="0">
                <a:latin typeface="Arial"/>
                <a:cs typeface="Arial"/>
              </a:rPr>
              <a:t>suggest magnetic removal of </a:t>
            </a:r>
          </a:p>
          <a:p>
            <a:r>
              <a:rPr lang="en-US" sz="2400" dirty="0" smtClean="0">
                <a:latin typeface="Arial"/>
                <a:cs typeface="Arial"/>
              </a:rPr>
              <a:t>angular momentum can be </a:t>
            </a:r>
          </a:p>
          <a:p>
            <a:r>
              <a:rPr lang="en-US" sz="2400" dirty="0" smtClean="0">
                <a:latin typeface="Arial"/>
                <a:cs typeface="Arial"/>
              </a:rPr>
              <a:t>efficient (too efficient?!) during</a:t>
            </a:r>
          </a:p>
          <a:p>
            <a:r>
              <a:rPr lang="en-US" sz="2400" dirty="0" smtClean="0">
                <a:latin typeface="Arial"/>
                <a:cs typeface="Arial"/>
              </a:rPr>
              <a:t>initial collapse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Expect disks to retain some net</a:t>
            </a:r>
          </a:p>
          <a:p>
            <a:r>
              <a:rPr lang="en-US" sz="2400" dirty="0" smtClean="0">
                <a:latin typeface="Arial"/>
                <a:cs typeface="Arial"/>
              </a:rPr>
              <a:t>magnetic field after 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3294" y="6129185"/>
            <a:ext cx="294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Hennebelle</a:t>
            </a:r>
            <a:r>
              <a:rPr lang="en-US" sz="2000" i="1" dirty="0" smtClean="0">
                <a:latin typeface="Arial"/>
                <a:cs typeface="Arial"/>
              </a:rPr>
              <a:t> &amp; Ciardi ‘09</a:t>
            </a:r>
          </a:p>
        </p:txBody>
      </p:sp>
    </p:spTree>
    <p:extLst>
      <p:ext uri="{BB962C8B-B14F-4D97-AF65-F5344CB8AC3E}">
        <p14:creationId xmlns:p14="http://schemas.microsoft.com/office/powerpoint/2010/main" val="421813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Ch3_diskwi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8" y="360829"/>
            <a:ext cx="4608269" cy="2298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471" y="375770"/>
            <a:ext cx="3246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Disk, threaded by field </a:t>
            </a:r>
          </a:p>
          <a:p>
            <a:r>
              <a:rPr lang="en-US" sz="2400" dirty="0" smtClean="0">
                <a:latin typeface="Arial"/>
                <a:cs typeface="Arial"/>
              </a:rPr>
              <a:t>B, with magnetic wind,</a:t>
            </a:r>
          </a:p>
          <a:p>
            <a:r>
              <a:rPr lang="en-US" sz="2400" dirty="0" smtClean="0">
                <a:latin typeface="Arial"/>
                <a:cs typeface="Arial"/>
              </a:rPr>
              <a:t>density </a:t>
            </a:r>
            <a:r>
              <a:rPr lang="en-US" sz="2400" dirty="0" smtClean="0"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latin typeface="Arial"/>
                <a:cs typeface="Arial"/>
              </a:rPr>
              <a:t>(</a:t>
            </a:r>
            <a:r>
              <a:rPr lang="en-US" sz="2400" dirty="0" err="1" smtClean="0">
                <a:latin typeface="Arial"/>
                <a:cs typeface="Arial"/>
              </a:rPr>
              <a:t>r,z</a:t>
            </a:r>
            <a:r>
              <a:rPr lang="en-US" sz="2400" dirty="0" smtClean="0">
                <a:latin typeface="Arial"/>
                <a:cs typeface="Arial"/>
              </a:rPr>
              <a:t>), velocity </a:t>
            </a:r>
          </a:p>
          <a:p>
            <a:r>
              <a:rPr lang="en-US" sz="2400" dirty="0" smtClean="0">
                <a:latin typeface="Arial"/>
                <a:cs typeface="Arial"/>
              </a:rPr>
              <a:t>v(</a:t>
            </a:r>
            <a:r>
              <a:rPr lang="en-US" sz="2400" dirty="0" err="1" smtClean="0">
                <a:latin typeface="Arial"/>
                <a:cs typeface="Arial"/>
              </a:rPr>
              <a:t>r,z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816" y="2974805"/>
            <a:ext cx="428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Flow rotates ~rigidly provided: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71" y="2688750"/>
            <a:ext cx="1671891" cy="9028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9816" y="3869765"/>
            <a:ext cx="8087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Out to “Alfven surface”, outflowing gas </a:t>
            </a:r>
            <a:r>
              <a:rPr lang="en-US" sz="2400" b="1" dirty="0" smtClean="0">
                <a:latin typeface="Arial"/>
                <a:cs typeface="Arial"/>
              </a:rPr>
              <a:t>gains</a:t>
            </a:r>
            <a:r>
              <a:rPr lang="en-US" sz="2400" dirty="0" smtClean="0">
                <a:latin typeface="Arial"/>
                <a:cs typeface="Arial"/>
              </a:rPr>
              <a:t> angular </a:t>
            </a:r>
          </a:p>
          <a:p>
            <a:r>
              <a:rPr lang="en-US" sz="2400" dirty="0" smtClean="0">
                <a:latin typeface="Arial"/>
                <a:cs typeface="Arial"/>
              </a:rPr>
              <a:t>momentum, magnetic field exerts a torque on disk surface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757" y="4879051"/>
            <a:ext cx="4918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At </a:t>
            </a:r>
            <a:r>
              <a:rPr lang="en-US" sz="2400" dirty="0" err="1" smtClean="0">
                <a:latin typeface="Arial"/>
                <a:cs typeface="Arial"/>
              </a:rPr>
              <a:t>r</a:t>
            </a:r>
            <a:r>
              <a:rPr lang="en-US" sz="2400" baseline="-25000" dirty="0" err="1" smtClean="0"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, specific angular momentum: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41" y="4933911"/>
            <a:ext cx="1916953" cy="4009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4757" y="5468472"/>
            <a:ext cx="81217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If </a:t>
            </a:r>
            <a:r>
              <a:rPr lang="en-US" sz="2400" dirty="0" err="1" smtClean="0">
                <a:latin typeface="Arial"/>
                <a:cs typeface="Arial"/>
              </a:rPr>
              <a:t>r</a:t>
            </a:r>
            <a:r>
              <a:rPr lang="en-US" sz="2400" baseline="-25000" dirty="0" err="1" smtClean="0"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 &gt;&gt; radius where field line meets disk surface, a </a:t>
            </a:r>
          </a:p>
          <a:p>
            <a:r>
              <a:rPr lang="en-US" sz="2400" dirty="0" smtClean="0">
                <a:latin typeface="Arial"/>
                <a:cs typeface="Arial"/>
              </a:rPr>
              <a:t>small mass outflow can remove all the angular momentum </a:t>
            </a:r>
          </a:p>
          <a:p>
            <a:r>
              <a:rPr lang="en-US" sz="2400" dirty="0" smtClean="0">
                <a:latin typeface="Arial"/>
                <a:cs typeface="Arial"/>
              </a:rPr>
              <a:t>needed for accretion</a:t>
            </a:r>
          </a:p>
        </p:txBody>
      </p:sp>
    </p:spTree>
    <p:extLst>
      <p:ext uri="{BB962C8B-B14F-4D97-AF65-F5344CB8AC3E}">
        <p14:creationId xmlns:p14="http://schemas.microsoft.com/office/powerpoint/2010/main" val="6644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8 at 9.03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2574"/>
          <a:stretch/>
        </p:blipFill>
        <p:spPr>
          <a:xfrm>
            <a:off x="14942" y="0"/>
            <a:ext cx="584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0479" y="164352"/>
            <a:ext cx="3023875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Gressel</a:t>
            </a:r>
            <a:r>
              <a:rPr lang="en-US" sz="2400" i="1" dirty="0" smtClean="0">
                <a:latin typeface="Arial"/>
                <a:cs typeface="Arial"/>
              </a:rPr>
              <a:t> et al. ‘15</a:t>
            </a:r>
            <a:r>
              <a:rPr lang="en-US" sz="2400" dirty="0" smtClean="0">
                <a:latin typeface="Arial"/>
                <a:cs typeface="Arial"/>
              </a:rPr>
              <a:t>:</a:t>
            </a:r>
          </a:p>
          <a:p>
            <a:r>
              <a:rPr lang="en-US" sz="2400" dirty="0" smtClean="0">
                <a:latin typeface="Arial"/>
                <a:cs typeface="Arial"/>
              </a:rPr>
              <a:t>disk models with </a:t>
            </a:r>
          </a:p>
          <a:p>
            <a:r>
              <a:rPr lang="en-US" sz="2400" dirty="0" smtClean="0">
                <a:latin typeface="Arial"/>
                <a:cs typeface="Arial"/>
              </a:rPr>
              <a:t>net field defined </a:t>
            </a:r>
          </a:p>
          <a:p>
            <a:r>
              <a:rPr lang="en-US" sz="2400" dirty="0" smtClean="0">
                <a:latin typeface="Arial"/>
                <a:cs typeface="Arial"/>
              </a:rPr>
              <a:t>via </a:t>
            </a:r>
            <a:r>
              <a:rPr lang="en-US" sz="2400" dirty="0" err="1" smtClean="0">
                <a:latin typeface="Arial"/>
                <a:cs typeface="Arial"/>
              </a:rPr>
              <a:t>poloidal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pressure</a:t>
            </a:r>
          </a:p>
          <a:p>
            <a:r>
              <a:rPr lang="en-US" sz="2400" dirty="0" smtClean="0">
                <a:latin typeface="Arial"/>
                <a:cs typeface="Arial"/>
              </a:rPr>
              <a:t>with respect to </a:t>
            </a:r>
          </a:p>
          <a:p>
            <a:r>
              <a:rPr lang="en-US" sz="2400" dirty="0" smtClean="0">
                <a:latin typeface="Arial"/>
                <a:cs typeface="Arial"/>
              </a:rPr>
              <a:t>gas pressure: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Here </a:t>
            </a:r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r>
              <a:rPr lang="en-US" sz="2400" baseline="-25000" dirty="0" err="1" smtClean="0">
                <a:latin typeface="Arial"/>
                <a:cs typeface="Arial"/>
              </a:rPr>
              <a:t>z</a:t>
            </a:r>
            <a:r>
              <a:rPr lang="en-US" sz="2400" dirty="0" smtClean="0">
                <a:latin typeface="Arial"/>
                <a:cs typeface="Arial"/>
              </a:rPr>
              <a:t> ~ 10</a:t>
            </a:r>
            <a:r>
              <a:rPr lang="en-US" sz="2400" baseline="30000" dirty="0" smtClean="0">
                <a:latin typeface="Arial"/>
                <a:cs typeface="Arial"/>
              </a:rPr>
              <a:t>5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2584825"/>
            <a:ext cx="2186178" cy="1013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0364" y="4646705"/>
            <a:ext cx="2100755" cy="1200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Observational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constraints on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this scenario?</a:t>
            </a:r>
          </a:p>
        </p:txBody>
      </p:sp>
    </p:spTree>
    <p:extLst>
      <p:ext uri="{BB962C8B-B14F-4D97-AF65-F5344CB8AC3E}">
        <p14:creationId xmlns:p14="http://schemas.microsoft.com/office/powerpoint/2010/main" val="347419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588" y="411639"/>
            <a:ext cx="796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If net field is important, what determines how </a:t>
            </a:r>
            <a:r>
              <a:rPr lang="en-US" sz="2400" dirty="0" err="1" smtClean="0">
                <a:latin typeface="Arial"/>
                <a:cs typeface="Arial"/>
              </a:rPr>
              <a:t>B</a:t>
            </a:r>
            <a:r>
              <a:rPr lang="en-US" sz="2400" baseline="-25000" dirty="0" err="1" smtClean="0">
                <a:latin typeface="Arial"/>
                <a:cs typeface="Arial"/>
              </a:rPr>
              <a:t>z</a:t>
            </a:r>
            <a:r>
              <a:rPr lang="en-US" sz="2400" dirty="0" smtClean="0">
                <a:latin typeface="Arial"/>
                <a:cs typeface="Arial"/>
              </a:rPr>
              <a:t> evolves?</a:t>
            </a:r>
          </a:p>
        </p:txBody>
      </p:sp>
      <p:pic>
        <p:nvPicPr>
          <p:cNvPr id="7" name="Picture 6" descr="figure_Ch3_diskwi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" y="1166202"/>
            <a:ext cx="4608269" cy="2298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5747" y="1185799"/>
            <a:ext cx="27851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Standard answer:</a:t>
            </a:r>
          </a:p>
          <a:p>
            <a:r>
              <a:rPr lang="en-US" sz="2400" dirty="0" smtClean="0">
                <a:latin typeface="Arial"/>
                <a:cs typeface="Arial"/>
              </a:rPr>
              <a:t>assume turbulence</a:t>
            </a:r>
          </a:p>
          <a:p>
            <a:r>
              <a:rPr lang="en-US" sz="2400" dirty="0" smtClean="0">
                <a:latin typeface="Arial"/>
                <a:cs typeface="Arial"/>
              </a:rPr>
              <a:t>provides both an </a:t>
            </a:r>
          </a:p>
          <a:p>
            <a:r>
              <a:rPr lang="en-US" sz="2400" dirty="0" smtClean="0">
                <a:latin typeface="Arial"/>
                <a:cs typeface="Arial"/>
              </a:rPr>
              <a:t>effective viscosity </a:t>
            </a:r>
          </a:p>
          <a:p>
            <a:r>
              <a:rPr lang="en-US" sz="2400" dirty="0" smtClean="0">
                <a:latin typeface="Arial"/>
                <a:cs typeface="Arial"/>
              </a:rPr>
              <a:t>and an effective</a:t>
            </a:r>
          </a:p>
          <a:p>
            <a:r>
              <a:rPr lang="en-US" sz="2400" dirty="0" smtClean="0">
                <a:latin typeface="Arial"/>
                <a:cs typeface="Arial"/>
              </a:rPr>
              <a:t>magnetic resistivity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50470" y="2330825"/>
            <a:ext cx="3077883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58857" y="2009589"/>
            <a:ext cx="0" cy="64247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1566" y="177875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3493" y="209999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588" y="3618620"/>
            <a:ext cx="81733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Radial scale for accretion r &gt;&gt; h vertical scale for magnetic</a:t>
            </a:r>
          </a:p>
          <a:p>
            <a:r>
              <a:rPr lang="en-US" sz="2400" dirty="0" smtClean="0">
                <a:latin typeface="Arial"/>
                <a:cs typeface="Arial"/>
              </a:rPr>
              <a:t>reconnection… expect </a:t>
            </a:r>
            <a:r>
              <a:rPr lang="en-US" sz="2400" dirty="0" err="1" smtClean="0">
                <a:latin typeface="Arial"/>
                <a:cs typeface="Arial"/>
              </a:rPr>
              <a:t>poloidal</a:t>
            </a:r>
            <a:r>
              <a:rPr lang="en-US" sz="2400" dirty="0" smtClean="0">
                <a:latin typeface="Arial"/>
                <a:cs typeface="Arial"/>
              </a:rPr>
              <a:t> flux </a:t>
            </a:r>
            <a:r>
              <a:rPr lang="en-US" sz="2400" dirty="0" smtClean="0">
                <a:latin typeface="Symbol" charset="2"/>
                <a:cs typeface="Symbol" charset="2"/>
              </a:rPr>
              <a:t>y</a:t>
            </a:r>
            <a:r>
              <a:rPr lang="en-US" sz="2400" dirty="0" smtClean="0">
                <a:latin typeface="Arial"/>
                <a:cs typeface="Arial"/>
              </a:rPr>
              <a:t> to diffuse radially</a:t>
            </a:r>
          </a:p>
          <a:p>
            <a:r>
              <a:rPr lang="en-US" sz="2400" dirty="0" smtClean="0">
                <a:latin typeface="Arial"/>
                <a:cs typeface="Arial"/>
              </a:rPr>
              <a:t>faster than it is “dragged” inward </a:t>
            </a:r>
            <a:r>
              <a:rPr lang="en-US" sz="2400" i="1" dirty="0" smtClean="0">
                <a:latin typeface="Arial"/>
                <a:cs typeface="Arial"/>
              </a:rPr>
              <a:t>(</a:t>
            </a:r>
            <a:r>
              <a:rPr lang="en-US" sz="2400" i="1" dirty="0" err="1" smtClean="0">
                <a:latin typeface="Arial"/>
                <a:cs typeface="Arial"/>
              </a:rPr>
              <a:t>Lubow</a:t>
            </a:r>
            <a:r>
              <a:rPr lang="en-US" sz="2400" i="1" dirty="0" smtClean="0">
                <a:latin typeface="Arial"/>
                <a:cs typeface="Arial"/>
              </a:rPr>
              <a:t> et al. 1994)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70" y="4955754"/>
            <a:ext cx="5046691" cy="83749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680395" y="5717889"/>
            <a:ext cx="0" cy="307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44646" y="5717889"/>
            <a:ext cx="0" cy="307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4769" y="605466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/r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2583" y="6054660"/>
            <a:ext cx="80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r>
              <a:rPr lang="en-US" sz="2400" dirty="0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>
                <a:latin typeface="Arial"/>
                <a:cs typeface="Arial"/>
              </a:rPr>
              <a:t>/h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9126" y="5478833"/>
            <a:ext cx="3374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i="1" dirty="0" smtClean="0"/>
          </a:p>
          <a:p>
            <a:r>
              <a:rPr lang="en-US" sz="2400" i="1" dirty="0" smtClean="0">
                <a:latin typeface="Arial"/>
                <a:cs typeface="Arial"/>
              </a:rPr>
              <a:t>c.f. </a:t>
            </a:r>
            <a:r>
              <a:rPr lang="en-US" sz="2400" i="1" dirty="0" err="1" smtClean="0">
                <a:latin typeface="Arial"/>
                <a:cs typeface="Arial"/>
              </a:rPr>
              <a:t>Guilet</a:t>
            </a:r>
            <a:r>
              <a:rPr lang="en-US" sz="2400" i="1" dirty="0" smtClean="0">
                <a:latin typeface="Arial"/>
                <a:cs typeface="Arial"/>
              </a:rPr>
              <a:t> &amp; Ogilvie ‘14</a:t>
            </a:r>
            <a:endParaRPr lang="en-US" sz="2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82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562" y="607114"/>
            <a:ext cx="266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Standard thinking: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169" y="1347592"/>
            <a:ext cx="73532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magnetic winds may be strong during formation of </a:t>
            </a:r>
          </a:p>
          <a:p>
            <a:r>
              <a:rPr lang="en-US" sz="2400" dirty="0" smtClean="0">
                <a:latin typeface="Arial"/>
                <a:cs typeface="Arial"/>
              </a:rPr>
              <a:t>	the </a:t>
            </a:r>
            <a:r>
              <a:rPr lang="en-US" sz="2400" dirty="0" err="1" smtClean="0">
                <a:latin typeface="Arial"/>
                <a:cs typeface="Arial"/>
              </a:rPr>
              <a:t>protostar</a:t>
            </a:r>
            <a:r>
              <a:rPr lang="en-US" sz="2400" dirty="0" smtClean="0">
                <a:latin typeface="Arial"/>
                <a:cs typeface="Arial"/>
              </a:rPr>
              <a:t> / disk phase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may occasionally prevent formation of a long-lived</a:t>
            </a:r>
          </a:p>
          <a:p>
            <a:r>
              <a:rPr lang="en-US" sz="2400" dirty="0" smtClean="0">
                <a:latin typeface="Arial"/>
                <a:cs typeface="Arial"/>
              </a:rPr>
              <a:t>	disk at all (“magnetic braking catastrophe”)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most net flux subsequently escapes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 </a:t>
            </a:r>
            <a:r>
              <a:rPr lang="en-US" sz="2400" i="1" dirty="0" smtClean="0">
                <a:latin typeface="Arial"/>
                <a:cs typeface="Arial"/>
              </a:rPr>
              <a:t>small</a:t>
            </a:r>
            <a:r>
              <a:rPr lang="en-US" sz="2400" dirty="0" smtClean="0">
                <a:latin typeface="Arial"/>
                <a:cs typeface="Arial"/>
              </a:rPr>
              <a:t> net flux plays a role in stimulating MRI</a:t>
            </a:r>
          </a:p>
          <a:p>
            <a:r>
              <a:rPr lang="en-US" sz="2400" dirty="0" smtClean="0">
                <a:latin typeface="Arial"/>
                <a:cs typeface="Arial"/>
              </a:rPr>
              <a:t>	later in disk lifetime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disk dispersal is thermally driven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4335" y="4572137"/>
            <a:ext cx="7199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…not obvious that MHD disk winds are unimportant</a:t>
            </a:r>
          </a:p>
          <a:p>
            <a:r>
              <a:rPr lang="en-US" sz="2400" dirty="0" smtClean="0">
                <a:latin typeface="Arial"/>
                <a:cs typeface="Arial"/>
              </a:rPr>
              <a:t>for disk dispersal phase </a:t>
            </a:r>
            <a:r>
              <a:rPr lang="en-US" sz="2400" i="1" dirty="0" smtClean="0">
                <a:latin typeface="Arial"/>
                <a:cs typeface="Arial"/>
              </a:rPr>
              <a:t>(Armitage et al. ‘13)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19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94034" y="333374"/>
            <a:ext cx="3176913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Testing theory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5-03-18 at 10.3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" y="1362319"/>
            <a:ext cx="9144000" cy="1085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7408" y="2091090"/>
            <a:ext cx="7006592" cy="35702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6361" y="2527416"/>
            <a:ext cx="276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Pringle, ARA&amp;A, 1981 </a:t>
            </a:r>
          </a:p>
        </p:txBody>
      </p:sp>
    </p:spTree>
    <p:extLst>
      <p:ext uri="{BB962C8B-B14F-4D97-AF65-F5344CB8AC3E}">
        <p14:creationId xmlns:p14="http://schemas.microsoft.com/office/powerpoint/2010/main" val="182898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63735" y="333374"/>
            <a:ext cx="4080265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Observational tests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322" y="1468099"/>
            <a:ext cx="80200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Even </a:t>
            </a:r>
            <a:r>
              <a:rPr lang="en-US" sz="2400" i="1" dirty="0" smtClean="0">
                <a:latin typeface="Arial"/>
                <a:cs typeface="Arial"/>
              </a:rPr>
              <a:t>known</a:t>
            </a:r>
            <a:r>
              <a:rPr lang="en-US" sz="2400" dirty="0" smtClean="0">
                <a:latin typeface="Arial"/>
                <a:cs typeface="Arial"/>
              </a:rPr>
              <a:t> theory of disk instabilities is complex enough</a:t>
            </a:r>
          </a:p>
          <a:p>
            <a:r>
              <a:rPr lang="en-US" sz="2400" dirty="0" smtClean="0">
                <a:latin typeface="Arial"/>
                <a:cs typeface="Arial"/>
              </a:rPr>
              <a:t>that an entirely theoretical understanding of what’s going</a:t>
            </a:r>
          </a:p>
          <a:p>
            <a:r>
              <a:rPr lang="en-US" sz="2400" dirty="0" smtClean="0">
                <a:latin typeface="Arial"/>
                <a:cs typeface="Arial"/>
              </a:rPr>
              <a:t>on in real disks is not feasible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818" y="3002284"/>
            <a:ext cx="5744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Observational tests come in two classes: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621" y="3711485"/>
            <a:ext cx="71481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some mechanisms predict </a:t>
            </a:r>
            <a:r>
              <a:rPr lang="en-US" sz="2400" b="1" dirty="0" smtClean="0">
                <a:latin typeface="Arial"/>
                <a:cs typeface="Arial"/>
              </a:rPr>
              <a:t>large-scale</a:t>
            </a:r>
            <a:r>
              <a:rPr lang="en-US" sz="2400" dirty="0" smtClean="0">
                <a:latin typeface="Arial"/>
                <a:cs typeface="Arial"/>
              </a:rPr>
              <a:t> disk </a:t>
            </a:r>
          </a:p>
          <a:p>
            <a:r>
              <a:rPr lang="en-US" sz="2400" dirty="0" smtClean="0">
                <a:latin typeface="Arial"/>
                <a:cs typeface="Arial"/>
              </a:rPr>
              <a:t>	structure (e.g. rings, vortices), that may be </a:t>
            </a:r>
          </a:p>
          <a:p>
            <a:r>
              <a:rPr lang="en-US" sz="2400" dirty="0" smtClean="0">
                <a:latin typeface="Arial"/>
                <a:cs typeface="Arial"/>
              </a:rPr>
              <a:t>	directly observable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attempts to measure or constrain the small-scale</a:t>
            </a:r>
          </a:p>
          <a:p>
            <a:r>
              <a:rPr lang="en-US" sz="2400" dirty="0" smtClean="0">
                <a:latin typeface="Arial"/>
                <a:cs typeface="Arial"/>
              </a:rPr>
              <a:t>	turbulent velocity or magnetic field </a:t>
            </a:r>
          </a:p>
        </p:txBody>
      </p:sp>
    </p:spTree>
    <p:extLst>
      <p:ext uri="{BB962C8B-B14F-4D97-AF65-F5344CB8AC3E}">
        <p14:creationId xmlns:p14="http://schemas.microsoft.com/office/powerpoint/2010/main" val="95721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288" y="623717"/>
            <a:ext cx="7335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Components of the line-width in molecular lines from</a:t>
            </a:r>
          </a:p>
          <a:p>
            <a:r>
              <a:rPr lang="en-US" sz="2400" dirty="0" smtClean="0">
                <a:latin typeface="Arial"/>
                <a:cs typeface="Arial"/>
              </a:rPr>
              <a:t>protoplanetary disks</a:t>
            </a:r>
          </a:p>
        </p:txBody>
      </p:sp>
      <p:sp>
        <p:nvSpPr>
          <p:cNvPr id="3" name="Oval 2"/>
          <p:cNvSpPr/>
          <p:nvPr/>
        </p:nvSpPr>
        <p:spPr>
          <a:xfrm>
            <a:off x="824713" y="2457828"/>
            <a:ext cx="3579252" cy="12866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28735" y="1863990"/>
            <a:ext cx="2193735" cy="115468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28735" y="1732026"/>
            <a:ext cx="0" cy="12866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2615" y="2161015"/>
            <a:ext cx="25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i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713" y="4156875"/>
            <a:ext cx="766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Keplerian</a:t>
            </a:r>
            <a:r>
              <a:rPr lang="en-US" sz="2400" dirty="0" smtClean="0">
                <a:latin typeface="Arial"/>
                <a:cs typeface="Arial"/>
              </a:rPr>
              <a:t> rotation             Thermal                  Turbulent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34" y="4738358"/>
            <a:ext cx="1173039" cy="32468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43" y="4738359"/>
            <a:ext cx="2039855" cy="369974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52" y="4721863"/>
            <a:ext cx="2202741" cy="9960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5345" y="5681771"/>
            <a:ext cx="5122616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Small but potentially measureable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effect if systematics well-understood</a:t>
            </a:r>
          </a:p>
        </p:txBody>
      </p:sp>
    </p:spTree>
    <p:extLst>
      <p:ext uri="{BB962C8B-B14F-4D97-AF65-F5344CB8AC3E}">
        <p14:creationId xmlns:p14="http://schemas.microsoft.com/office/powerpoint/2010/main" val="99950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5345" y="535178"/>
            <a:ext cx="5568802" cy="1200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Different drivers of turbulence predict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different radial and vertical dependence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of the turbulent line-width</a:t>
            </a:r>
          </a:p>
        </p:txBody>
      </p:sp>
      <p:pic>
        <p:nvPicPr>
          <p:cNvPr id="13" name="Picture 12" descr="Screen Shot 2015-02-01 at 11.3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1" y="2044976"/>
            <a:ext cx="4636460" cy="3448025"/>
          </a:xfrm>
          <a:prstGeom prst="rect">
            <a:avLst/>
          </a:prstGeom>
        </p:spPr>
      </p:pic>
      <p:pic>
        <p:nvPicPr>
          <p:cNvPr id="18" name="Picture 17" descr="Screen Shot 2015-02-01 at 11.30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9"/>
          <a:stretch/>
        </p:blipFill>
        <p:spPr>
          <a:xfrm>
            <a:off x="6199152" y="3763370"/>
            <a:ext cx="2790604" cy="24602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61153" y="3852407"/>
            <a:ext cx="1481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CO 3-2 line </a:t>
            </a:r>
          </a:p>
          <a:p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center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5-03-09 at 8.40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69" y="1022722"/>
            <a:ext cx="2830838" cy="25073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063735" y="2507314"/>
            <a:ext cx="950412" cy="10227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63735" y="4206350"/>
            <a:ext cx="950412" cy="808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76206" y="5761922"/>
            <a:ext cx="3614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Simon, Hughes et al. ‘15</a:t>
            </a:r>
          </a:p>
        </p:txBody>
      </p:sp>
    </p:spTree>
    <p:extLst>
      <p:ext uri="{BB962C8B-B14F-4D97-AF65-F5344CB8AC3E}">
        <p14:creationId xmlns:p14="http://schemas.microsoft.com/office/powerpoint/2010/main" val="48959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50733" y="333374"/>
            <a:ext cx="6193268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“Boring” disks are interesting!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265" y="1470568"/>
            <a:ext cx="7353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There must be a time prior to which planets have not </a:t>
            </a:r>
          </a:p>
          <a:p>
            <a:r>
              <a:rPr lang="en-US" sz="2400" dirty="0" smtClean="0">
                <a:latin typeface="Arial"/>
                <a:cs typeface="Arial"/>
              </a:rPr>
              <a:t>formed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9207" y="2404264"/>
            <a:ext cx="6468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is this time </a:t>
            </a:r>
            <a:r>
              <a:rPr lang="en-US" sz="2400" i="1" dirty="0" smtClean="0">
                <a:latin typeface="Arial"/>
                <a:cs typeface="Arial"/>
              </a:rPr>
              <a:t>much </a:t>
            </a:r>
            <a:r>
              <a:rPr lang="en-US" sz="2400" dirty="0" smtClean="0">
                <a:latin typeface="Arial"/>
                <a:cs typeface="Arial"/>
              </a:rPr>
              <a:t>earlier than conventionally 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assumed (i.e. still in the Class I phase)?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66362" y="3454677"/>
            <a:ext cx="784371" cy="6909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6162" y="3398655"/>
            <a:ext cx="5008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suggested for HL Tau rings… this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is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not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a conservative interpretation!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265" y="4444394"/>
            <a:ext cx="6719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If we can observe disks prior to planet 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9207" y="4924733"/>
            <a:ext cx="66351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how quiescent are they?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are there large-scale structures that might be</a:t>
            </a:r>
          </a:p>
          <a:p>
            <a:r>
              <a:rPr lang="en-US" sz="2400" dirty="0" smtClean="0">
                <a:latin typeface="Arial"/>
                <a:cs typeface="Arial"/>
              </a:rPr>
              <a:t>	essential ingredients for planet formation?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how turbulent, how much grain growth, </a:t>
            </a:r>
            <a:r>
              <a:rPr lang="en-US" sz="2400" dirty="0" err="1" smtClean="0">
                <a:latin typeface="Arial"/>
                <a:cs typeface="Arial"/>
              </a:rPr>
              <a:t>etc</a:t>
            </a:r>
            <a:r>
              <a:rPr lang="en-US" sz="2400" dirty="0" smtClean="0"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815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250" y="1746250"/>
            <a:ext cx="5904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Turbulence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Episodic accretion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Single particle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Ice lines and persistent radial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Transient structures in disks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Disk dispersal</a:t>
            </a:r>
          </a:p>
        </p:txBody>
      </p:sp>
    </p:spTree>
    <p:extLst>
      <p:ext uri="{BB962C8B-B14F-4D97-AF65-F5344CB8AC3E}">
        <p14:creationId xmlns:p14="http://schemas.microsoft.com/office/powerpoint/2010/main" val="276965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15528" y="333374"/>
            <a:ext cx="2955419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Disk winds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000" y="1389530"/>
            <a:ext cx="497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Photoevaporation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– basic physics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207" y="2147502"/>
            <a:ext cx="57246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heat surface of disk to sound speed </a:t>
            </a:r>
            <a:r>
              <a:rPr lang="en-US" sz="2400" dirty="0" err="1" smtClean="0">
                <a:latin typeface="Arial"/>
                <a:cs typeface="Arial"/>
              </a:rPr>
              <a:t>c</a:t>
            </a:r>
            <a:r>
              <a:rPr lang="en-US" sz="2400" baseline="-25000" dirty="0" err="1" smtClean="0">
                <a:latin typeface="Arial"/>
                <a:cs typeface="Arial"/>
              </a:rPr>
              <a:t>s</a:t>
            </a:r>
            <a:endParaRPr lang="en-US" sz="2400" baseline="-25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where </a:t>
            </a:r>
            <a:r>
              <a:rPr lang="en-US" sz="2400" dirty="0" err="1" smtClean="0">
                <a:latin typeface="Arial"/>
                <a:cs typeface="Arial"/>
              </a:rPr>
              <a:t>c</a:t>
            </a:r>
            <a:r>
              <a:rPr lang="en-US" sz="2400" baseline="-25000" dirty="0" err="1" smtClean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 &gt; </a:t>
            </a:r>
            <a:r>
              <a:rPr lang="en-US" sz="2400" dirty="0" err="1" smtClean="0">
                <a:latin typeface="Arial"/>
                <a:cs typeface="Arial"/>
              </a:rPr>
              <a:t>v</a:t>
            </a:r>
            <a:r>
              <a:rPr lang="en-US" sz="2400" baseline="-25000" dirty="0" err="1">
                <a:latin typeface="Arial"/>
                <a:cs typeface="Arial"/>
              </a:rPr>
              <a:t>K</a:t>
            </a:r>
            <a:r>
              <a:rPr lang="en-US" sz="2400" dirty="0" smtClean="0">
                <a:latin typeface="Arial"/>
                <a:cs typeface="Arial"/>
              </a:rPr>
              <a:t>, gas is unbound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flows away from disk in a thermal wind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00" y="3852012"/>
            <a:ext cx="127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Naively: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94" y="3606900"/>
            <a:ext cx="1805614" cy="96537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19" y="4724502"/>
            <a:ext cx="1944093" cy="98972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893837" y="4970144"/>
            <a:ext cx="715581" cy="51711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0655" y="4856945"/>
            <a:ext cx="253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gas escapes beyond</a:t>
            </a:r>
          </a:p>
          <a:p>
            <a:r>
              <a:rPr lang="en-US" sz="2000" dirty="0" smtClean="0">
                <a:latin typeface="Arial"/>
                <a:cs typeface="Arial"/>
              </a:rPr>
              <a:t>a critical radius</a:t>
            </a:r>
          </a:p>
        </p:txBody>
      </p:sp>
    </p:spTree>
    <p:extLst>
      <p:ext uri="{BB962C8B-B14F-4D97-AF65-F5344CB8AC3E}">
        <p14:creationId xmlns:p14="http://schemas.microsoft.com/office/powerpoint/2010/main" val="52067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431" y="586551"/>
            <a:ext cx="718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Photoevaporation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– many variations on a theme…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961" y="1387054"/>
            <a:ext cx="3863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Heating by central star: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External </a:t>
            </a:r>
            <a:r>
              <a:rPr lang="en-US" sz="2400" dirty="0" err="1" smtClean="0">
                <a:latin typeface="Arial"/>
                <a:cs typeface="Arial"/>
              </a:rPr>
              <a:t>photoevaporation</a:t>
            </a:r>
            <a:r>
              <a:rPr lang="en-US" sz="2400" dirty="0">
                <a:latin typeface="Arial"/>
                <a:cs typeface="Arial"/>
              </a:rPr>
              <a:t>: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152" y="1904740"/>
            <a:ext cx="57118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EUV radiation – </a:t>
            </a:r>
            <a:r>
              <a:rPr lang="en-US" sz="2400" dirty="0" err="1" smtClean="0">
                <a:latin typeface="Arial"/>
                <a:cs typeface="Arial"/>
              </a:rPr>
              <a:t>h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 &gt; 13.6 </a:t>
            </a:r>
            <a:r>
              <a:rPr lang="en-US" sz="2400" dirty="0" err="1" smtClean="0">
                <a:latin typeface="Arial"/>
                <a:cs typeface="Arial"/>
              </a:rPr>
              <a:t>eV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FUV radiation – 6.0 </a:t>
            </a:r>
            <a:r>
              <a:rPr lang="en-US" sz="2400" dirty="0" err="1" smtClean="0">
                <a:latin typeface="Arial"/>
                <a:cs typeface="Arial"/>
              </a:rPr>
              <a:t>eV</a:t>
            </a:r>
            <a:r>
              <a:rPr lang="en-US" sz="2400" dirty="0" smtClean="0">
                <a:latin typeface="Arial"/>
                <a:cs typeface="Arial"/>
              </a:rPr>
              <a:t> &lt; </a:t>
            </a:r>
            <a:r>
              <a:rPr lang="en-US" sz="2400" dirty="0" err="1" smtClean="0">
                <a:latin typeface="Arial"/>
                <a:cs typeface="Arial"/>
              </a:rPr>
              <a:t>h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&lt; 13.6 </a:t>
            </a:r>
            <a:r>
              <a:rPr lang="en-US" sz="2400" dirty="0" err="1" smtClean="0">
                <a:latin typeface="Arial"/>
                <a:cs typeface="Arial"/>
              </a:rPr>
              <a:t>eV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X-rays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FUV radiation from </a:t>
            </a:r>
            <a:r>
              <a:rPr lang="en-US" sz="2400" i="1" dirty="0" smtClean="0">
                <a:latin typeface="Arial"/>
                <a:cs typeface="Arial"/>
              </a:rPr>
              <a:t>massive</a:t>
            </a:r>
            <a:r>
              <a:rPr lang="en-US" sz="2400" dirty="0" smtClean="0">
                <a:latin typeface="Arial"/>
                <a:cs typeface="Arial"/>
              </a:rPr>
              <a:t> stars in a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cluster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152" y="4804383"/>
            <a:ext cx="620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Review: Alexander, </a:t>
            </a:r>
            <a:r>
              <a:rPr lang="en-US" sz="2400" i="1" dirty="0" err="1" smtClean="0">
                <a:latin typeface="Arial"/>
                <a:cs typeface="Arial"/>
              </a:rPr>
              <a:t>Pascucci</a:t>
            </a:r>
            <a:r>
              <a:rPr lang="en-US" sz="2400" i="1" dirty="0" smtClean="0">
                <a:latin typeface="Arial"/>
                <a:cs typeface="Arial"/>
              </a:rPr>
              <a:t> et al. ‘14, PP6 </a:t>
            </a:r>
          </a:p>
        </p:txBody>
      </p:sp>
    </p:spTree>
    <p:extLst>
      <p:ext uri="{BB962C8B-B14F-4D97-AF65-F5344CB8AC3E}">
        <p14:creationId xmlns:p14="http://schemas.microsoft.com/office/powerpoint/2010/main" val="197688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plyd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1" y="858940"/>
            <a:ext cx="530352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207" y="6181134"/>
            <a:ext cx="4508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HST / ACS – c.f. Ricci et al. ‘08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98944" y="858940"/>
            <a:ext cx="504239" cy="141928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10993" y="132379"/>
            <a:ext cx="1752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radiation from </a:t>
            </a:r>
          </a:p>
          <a:p>
            <a:r>
              <a:rPr lang="en-US" sz="2000" dirty="0" smtClean="0">
                <a:latin typeface="Arial"/>
                <a:cs typeface="Arial"/>
              </a:rPr>
              <a:t>massive stars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81460" y="3510698"/>
            <a:ext cx="3230865" cy="1363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43054" y="467384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star + disk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98944" y="3211916"/>
            <a:ext cx="2913381" cy="1307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43054" y="2858834"/>
            <a:ext cx="26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FUV </a:t>
            </a:r>
            <a:r>
              <a:rPr lang="en-US" sz="2000" dirty="0" err="1" smtClean="0">
                <a:latin typeface="Arial"/>
                <a:cs typeface="Arial"/>
              </a:rPr>
              <a:t>photoevaporated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disk wind flow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903183" y="1811371"/>
            <a:ext cx="2409142" cy="1047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3054" y="1611316"/>
            <a:ext cx="1852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ionization front</a:t>
            </a:r>
          </a:p>
        </p:txBody>
      </p:sp>
    </p:spTree>
    <p:extLst>
      <p:ext uri="{BB962C8B-B14F-4D97-AF65-F5344CB8AC3E}">
        <p14:creationId xmlns:p14="http://schemas.microsoft.com/office/powerpoint/2010/main" val="364194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8 at 5.4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" y="168065"/>
            <a:ext cx="6293649" cy="5973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4511" y="168065"/>
            <a:ext cx="21861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FUV radiation</a:t>
            </a:r>
          </a:p>
          <a:p>
            <a:r>
              <a:rPr lang="en-US" sz="2400" dirty="0" smtClean="0">
                <a:latin typeface="Arial"/>
                <a:cs typeface="Arial"/>
              </a:rPr>
              <a:t>fields in cores </a:t>
            </a:r>
          </a:p>
          <a:p>
            <a:r>
              <a:rPr lang="en-US" sz="2400" dirty="0" smtClean="0">
                <a:latin typeface="Arial"/>
                <a:cs typeface="Arial"/>
              </a:rPr>
              <a:t>of rich clusters</a:t>
            </a:r>
          </a:p>
          <a:p>
            <a:r>
              <a:rPr lang="en-US" sz="2400" dirty="0" smtClean="0">
                <a:latin typeface="Arial"/>
                <a:cs typeface="Arial"/>
              </a:rPr>
              <a:t>(e.g. Orion)</a:t>
            </a:r>
          </a:p>
          <a:p>
            <a:r>
              <a:rPr lang="en-US" sz="2400" dirty="0" smtClean="0">
                <a:latin typeface="Arial"/>
                <a:cs typeface="Arial"/>
              </a:rPr>
              <a:t>leads to rapid</a:t>
            </a:r>
          </a:p>
          <a:p>
            <a:r>
              <a:rPr lang="en-US" sz="2400" dirty="0" smtClean="0">
                <a:latin typeface="Arial"/>
                <a:cs typeface="Arial"/>
              </a:rPr>
              <a:t>mass loss if </a:t>
            </a:r>
          </a:p>
          <a:p>
            <a:r>
              <a:rPr lang="en-US" sz="2400" dirty="0" smtClean="0">
                <a:latin typeface="Arial"/>
                <a:cs typeface="Arial"/>
              </a:rPr>
              <a:t>disks are large </a:t>
            </a:r>
          </a:p>
          <a:p>
            <a:r>
              <a:rPr lang="en-US" sz="2400" dirty="0" smtClean="0">
                <a:latin typeface="Arial"/>
                <a:cs typeface="Arial"/>
              </a:rPr>
              <a:t>(</a:t>
            </a:r>
            <a:r>
              <a:rPr lang="en-US" sz="2400" dirty="0" err="1" smtClean="0">
                <a:latin typeface="Arial"/>
                <a:cs typeface="Arial"/>
              </a:rPr>
              <a:t>r</a:t>
            </a:r>
            <a:r>
              <a:rPr lang="en-US" sz="2400" baseline="-25000" dirty="0" err="1" smtClean="0">
                <a:latin typeface="Arial"/>
                <a:cs typeface="Arial"/>
              </a:rPr>
              <a:t>d</a:t>
            </a:r>
            <a:r>
              <a:rPr lang="en-US" sz="2400" dirty="0" smtClean="0">
                <a:latin typeface="Arial"/>
                <a:cs typeface="Arial"/>
              </a:rPr>
              <a:t> ~ 100 AU)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4511" y="5698882"/>
            <a:ext cx="164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Clarke ‘07</a:t>
            </a:r>
          </a:p>
        </p:txBody>
      </p:sp>
    </p:spTree>
    <p:extLst>
      <p:ext uri="{BB962C8B-B14F-4D97-AF65-F5344CB8AC3E}">
        <p14:creationId xmlns:p14="http://schemas.microsoft.com/office/powerpoint/2010/main" val="251360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0599" y="497450"/>
            <a:ext cx="36754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Internal </a:t>
            </a:r>
            <a:r>
              <a:rPr lang="en-US" sz="2400" dirty="0" err="1" smtClean="0">
                <a:latin typeface="Arial"/>
                <a:cs typeface="Arial"/>
              </a:rPr>
              <a:t>photoevaporation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174" y="2352915"/>
            <a:ext cx="3585699" cy="130717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44637" y="1531262"/>
            <a:ext cx="1550068" cy="1027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7617" y="1071158"/>
            <a:ext cx="1168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radiation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6126" y="2352915"/>
            <a:ext cx="3593747" cy="44817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9278" y="2558328"/>
            <a:ext cx="8367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61728" y="2315567"/>
            <a:ext cx="1878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heated layer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509278" y="2801089"/>
            <a:ext cx="836726" cy="485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61728" y="2885114"/>
            <a:ext cx="2289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base density </a:t>
            </a:r>
            <a:r>
              <a:rPr lang="en-US" sz="2400" dirty="0" smtClean="0">
                <a:latin typeface="Symbol" charset="2"/>
                <a:cs typeface="Symbol" charset="2"/>
              </a:rPr>
              <a:t>r</a:t>
            </a:r>
          </a:p>
          <a:p>
            <a:r>
              <a:rPr lang="en-US" sz="2400" dirty="0" smtClean="0">
                <a:latin typeface="Arial"/>
                <a:cs typeface="Arial"/>
              </a:rPr>
              <a:t>sound speed </a:t>
            </a:r>
            <a:r>
              <a:rPr lang="en-US" sz="2400" dirty="0" err="1" smtClean="0">
                <a:latin typeface="Arial"/>
                <a:cs typeface="Arial"/>
              </a:rPr>
              <a:t>c</a:t>
            </a:r>
            <a:r>
              <a:rPr lang="en-US" sz="2400" baseline="-25000" dirty="0" err="1" smtClean="0">
                <a:latin typeface="Arial"/>
                <a:cs typeface="Arial"/>
              </a:rPr>
              <a:t>s</a:t>
            </a:r>
            <a:endParaRPr lang="en-US" sz="2400" dirty="0" smtClean="0"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95369" y="1471268"/>
            <a:ext cx="1064504" cy="1305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09278" y="1240435"/>
            <a:ext cx="192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thermal wind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091" y="4269584"/>
            <a:ext cx="675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Rough estimate for mass loss rate per unit area:</a:t>
            </a: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9" y="4800680"/>
            <a:ext cx="1511300" cy="533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5091" y="5390102"/>
            <a:ext cx="810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Integrating over the disk surface gives total mass loss rate</a:t>
            </a:r>
          </a:p>
        </p:txBody>
      </p:sp>
    </p:spTree>
    <p:extLst>
      <p:ext uri="{BB962C8B-B14F-4D97-AF65-F5344CB8AC3E}">
        <p14:creationId xmlns:p14="http://schemas.microsoft.com/office/powerpoint/2010/main" val="265666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0599" y="497450"/>
            <a:ext cx="36754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Internal </a:t>
            </a:r>
            <a:r>
              <a:rPr lang="en-US" sz="2400" dirty="0" err="1" smtClean="0">
                <a:latin typeface="Arial"/>
                <a:cs typeface="Arial"/>
              </a:rPr>
              <a:t>photoevaporation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590" y="1337777"/>
            <a:ext cx="820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Mass loss rate can be computed fairly easily for EUV case: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" y="1972821"/>
            <a:ext cx="7638286" cy="92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6004" y="2993012"/>
            <a:ext cx="212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Font et al. ‘04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590" y="3510698"/>
            <a:ext cx="8353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Mass loss rates are much harder to compute for the </a:t>
            </a:r>
          </a:p>
          <a:p>
            <a:r>
              <a:rPr lang="en-US" sz="2400" dirty="0" smtClean="0">
                <a:latin typeface="Arial"/>
                <a:cs typeface="Arial"/>
              </a:rPr>
              <a:t>FUV and X-ray cases, but are generally estimated to </a:t>
            </a:r>
          </a:p>
          <a:p>
            <a:r>
              <a:rPr lang="en-US" sz="2400" dirty="0" smtClean="0">
                <a:latin typeface="Arial"/>
                <a:cs typeface="Arial"/>
              </a:rPr>
              <a:t>be 1-2 orders of magnitude greater </a:t>
            </a:r>
            <a:r>
              <a:rPr lang="en-US" sz="2400" i="1" dirty="0" smtClean="0">
                <a:latin typeface="Arial"/>
                <a:cs typeface="Arial"/>
              </a:rPr>
              <a:t>(</a:t>
            </a:r>
            <a:r>
              <a:rPr lang="en-US" sz="2400" i="1" dirty="0" err="1" smtClean="0">
                <a:latin typeface="Arial"/>
                <a:cs typeface="Arial"/>
              </a:rPr>
              <a:t>Gorti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Hollenbach</a:t>
            </a:r>
            <a:r>
              <a:rPr lang="en-US" sz="2400" i="1" dirty="0" smtClean="0">
                <a:latin typeface="Arial"/>
                <a:cs typeface="Arial"/>
              </a:rPr>
              <a:t> ‘09;</a:t>
            </a:r>
          </a:p>
          <a:p>
            <a:r>
              <a:rPr lang="en-US" sz="2400" i="1" dirty="0" smtClean="0">
                <a:latin typeface="Arial"/>
                <a:cs typeface="Arial"/>
              </a:rPr>
              <a:t>Owen et al. ‘10)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22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966" y="392152"/>
            <a:ext cx="8375257" cy="558350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evap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6" y="392152"/>
            <a:ext cx="8375257" cy="55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6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C8C8C8"/>
      </a:dk1>
      <a:lt1>
        <a:srgbClr val="3E3E3E"/>
      </a:lt1>
      <a:dk2>
        <a:srgbClr val="121790"/>
      </a:dk2>
      <a:lt2>
        <a:srgbClr val="8D2E86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11667</TotalTime>
  <Words>741</Words>
  <Application>Microsoft Macintosh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Armitage</dc:creator>
  <cp:lastModifiedBy>Phil Armitage</cp:lastModifiedBy>
  <cp:revision>443</cp:revision>
  <dcterms:created xsi:type="dcterms:W3CDTF">2013-03-07T13:35:34Z</dcterms:created>
  <dcterms:modified xsi:type="dcterms:W3CDTF">2015-03-18T17:31:50Z</dcterms:modified>
</cp:coreProperties>
</file>