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B8B"/>
    <a:srgbClr val="D8D8D8"/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ion_narrows2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9" y="0"/>
            <a:ext cx="9240224" cy="70071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7 at 3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755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02" y="3862923"/>
            <a:ext cx="865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Vortices - rotating structures superimposed on the background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Keplerian</a:t>
            </a:r>
            <a:r>
              <a:rPr lang="en-US" sz="2400" dirty="0" smtClean="0">
                <a:latin typeface="Arial"/>
                <a:cs typeface="Arial"/>
              </a:rPr>
              <a:t> shear. Simple model – </a:t>
            </a:r>
            <a:r>
              <a:rPr lang="en-US" sz="2400" i="1" dirty="0" smtClean="0">
                <a:latin typeface="Arial"/>
                <a:cs typeface="Arial"/>
              </a:rPr>
              <a:t>Kida ‘81 </a:t>
            </a:r>
            <a:r>
              <a:rPr lang="en-US" sz="2400" dirty="0" smtClean="0">
                <a:latin typeface="Arial"/>
                <a:cs typeface="Arial"/>
              </a:rPr>
              <a:t>solution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14" y="4801019"/>
            <a:ext cx="2864786" cy="1793067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80329" y="4969310"/>
            <a:ext cx="4200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Velocity field for vortex core: </a:t>
            </a:r>
          </a:p>
          <a:p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vorticity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aspect ratio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c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in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disk with background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vorticity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(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Lesur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Papaloizou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‘09)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8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7 at 3.4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94" y="0"/>
            <a:ext cx="6368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487" y="214193"/>
            <a:ext cx="26130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Only </a:t>
            </a:r>
            <a:r>
              <a:rPr lang="en-US" sz="2400" dirty="0" err="1" smtClean="0">
                <a:latin typeface="Arial"/>
                <a:cs typeface="Arial"/>
              </a:rPr>
              <a:t>anticyclonic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vortices are </a:t>
            </a:r>
          </a:p>
          <a:p>
            <a:r>
              <a:rPr lang="en-US" sz="2400" dirty="0" smtClean="0">
                <a:latin typeface="Arial"/>
                <a:cs typeface="Arial"/>
              </a:rPr>
              <a:t>stable in disks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Particles tend</a:t>
            </a:r>
          </a:p>
          <a:p>
            <a:r>
              <a:rPr lang="en-US" sz="2400" dirty="0" smtClean="0">
                <a:latin typeface="Arial"/>
                <a:cs typeface="Arial"/>
              </a:rPr>
              <a:t>to spiral in toward</a:t>
            </a:r>
          </a:p>
          <a:p>
            <a:r>
              <a:rPr lang="en-US" sz="2400" dirty="0" smtClean="0">
                <a:latin typeface="Arial"/>
                <a:cs typeface="Arial"/>
              </a:rPr>
              <a:t>center of a disk</a:t>
            </a:r>
          </a:p>
          <a:p>
            <a:r>
              <a:rPr lang="en-US" sz="2400" dirty="0" smtClean="0">
                <a:latin typeface="Arial"/>
                <a:cs typeface="Arial"/>
              </a:rPr>
              <a:t>vortex </a:t>
            </a:r>
            <a:r>
              <a:rPr lang="en-US" sz="2400" i="1" dirty="0" smtClean="0">
                <a:latin typeface="Arial"/>
                <a:cs typeface="Arial"/>
              </a:rPr>
              <a:t>(Barge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err="1" smtClean="0">
                <a:latin typeface="Arial"/>
                <a:cs typeface="Arial"/>
              </a:rPr>
              <a:t>Sommeria</a:t>
            </a:r>
            <a:r>
              <a:rPr lang="en-US" sz="2400" i="1" dirty="0" smtClean="0">
                <a:latin typeface="Arial"/>
                <a:cs typeface="Arial"/>
              </a:rPr>
              <a:t> ‘95)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0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699" y="505113"/>
            <a:ext cx="31606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 to form vortices?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525" y="1241058"/>
            <a:ext cx="7711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Rossby</a:t>
            </a:r>
            <a:r>
              <a:rPr lang="en-US" sz="2400" b="1" dirty="0" smtClean="0">
                <a:latin typeface="Arial"/>
                <a:cs typeface="Arial"/>
              </a:rPr>
              <a:t> wave instability </a:t>
            </a:r>
            <a:r>
              <a:rPr lang="en-US" sz="2400" dirty="0" smtClean="0">
                <a:latin typeface="Arial"/>
                <a:cs typeface="Arial"/>
              </a:rPr>
              <a:t>– this can be triggered by the</a:t>
            </a:r>
          </a:p>
          <a:p>
            <a:r>
              <a:rPr lang="en-US" sz="2400" dirty="0" smtClean="0">
                <a:latin typeface="Arial"/>
                <a:cs typeface="Arial"/>
              </a:rPr>
              <a:t>growth of a massive planet in a low viscosity disk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45162" y="2453151"/>
            <a:ext cx="0" cy="2308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5162" y="4761999"/>
            <a:ext cx="3420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9237" y="2453151"/>
            <a:ext cx="3016131" cy="20202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6268" y="45311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975" y="2222271"/>
            <a:ext cx="86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49237" y="2467581"/>
            <a:ext cx="3016131" cy="2179519"/>
          </a:xfrm>
          <a:custGeom>
            <a:avLst/>
            <a:gdLst>
              <a:gd name="connsiteX0" fmla="*/ 0 w 3016131"/>
              <a:gd name="connsiteY0" fmla="*/ 0 h 2179519"/>
              <a:gd name="connsiteX1" fmla="*/ 865875 w 3016131"/>
              <a:gd name="connsiteY1" fmla="*/ 548352 h 2179519"/>
              <a:gd name="connsiteX2" fmla="*/ 1226656 w 3016131"/>
              <a:gd name="connsiteY2" fmla="*/ 533921 h 2179519"/>
              <a:gd name="connsiteX3" fmla="*/ 1385400 w 3016131"/>
              <a:gd name="connsiteY3" fmla="*/ 2178976 h 2179519"/>
              <a:gd name="connsiteX4" fmla="*/ 1616300 w 3016131"/>
              <a:gd name="connsiteY4" fmla="*/ 721515 h 2179519"/>
              <a:gd name="connsiteX5" fmla="*/ 1861631 w 3016131"/>
              <a:gd name="connsiteY5" fmla="*/ 1212145 h 2179519"/>
              <a:gd name="connsiteX6" fmla="*/ 3016131 w 3016131"/>
              <a:gd name="connsiteY6" fmla="*/ 2005812 h 217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131" h="2179519">
                <a:moveTo>
                  <a:pt x="0" y="0"/>
                </a:moveTo>
                <a:cubicBezTo>
                  <a:pt x="330716" y="229682"/>
                  <a:pt x="661432" y="459365"/>
                  <a:pt x="865875" y="548352"/>
                </a:cubicBezTo>
                <a:cubicBezTo>
                  <a:pt x="1070318" y="637339"/>
                  <a:pt x="1140069" y="262150"/>
                  <a:pt x="1226656" y="533921"/>
                </a:cubicBezTo>
                <a:cubicBezTo>
                  <a:pt x="1313243" y="805692"/>
                  <a:pt x="1320459" y="2147710"/>
                  <a:pt x="1385400" y="2178976"/>
                </a:cubicBezTo>
                <a:cubicBezTo>
                  <a:pt x="1450341" y="2210242"/>
                  <a:pt x="1536928" y="882653"/>
                  <a:pt x="1616300" y="721515"/>
                </a:cubicBezTo>
                <a:cubicBezTo>
                  <a:pt x="1695672" y="560377"/>
                  <a:pt x="1628326" y="998096"/>
                  <a:pt x="1861631" y="1212145"/>
                </a:cubicBezTo>
                <a:cubicBezTo>
                  <a:pt x="2094936" y="1426194"/>
                  <a:pt x="3016131" y="2005812"/>
                  <a:pt x="3016131" y="2005812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62481" y="3333420"/>
            <a:ext cx="202037" cy="202037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9334" y="2363924"/>
            <a:ext cx="2922194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formation of the gap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leads to potentially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unstable surface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density maxima at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the gap edges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094" y="5512375"/>
            <a:ext cx="741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Any other process that leads to an unstable surface</a:t>
            </a:r>
          </a:p>
          <a:p>
            <a:r>
              <a:rPr lang="en-US" sz="2400" dirty="0" smtClean="0">
                <a:latin typeface="Arial"/>
                <a:cs typeface="Arial"/>
              </a:rPr>
              <a:t>density profile would spawn vortices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319597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342" y="2698466"/>
            <a:ext cx="5469633" cy="39106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1699" y="505113"/>
            <a:ext cx="31606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 to form vortices?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42" y="1241058"/>
            <a:ext cx="89086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Baroclinic</a:t>
            </a:r>
            <a:r>
              <a:rPr lang="en-US" sz="2400" b="1" dirty="0" smtClean="0">
                <a:latin typeface="Arial"/>
                <a:cs typeface="Arial"/>
              </a:rPr>
              <a:t> instability </a:t>
            </a:r>
            <a:r>
              <a:rPr lang="en-US" sz="2400" dirty="0" smtClean="0">
                <a:latin typeface="Arial"/>
                <a:cs typeface="Arial"/>
              </a:rPr>
              <a:t>– in the disk context (</a:t>
            </a:r>
            <a:r>
              <a:rPr lang="en-US" sz="2400" i="1" dirty="0" smtClean="0">
                <a:latin typeface="Arial"/>
                <a:cs typeface="Arial"/>
              </a:rPr>
              <a:t>not</a:t>
            </a:r>
            <a:r>
              <a:rPr lang="en-US" sz="2400" dirty="0" smtClean="0">
                <a:latin typeface="Arial"/>
                <a:cs typeface="Arial"/>
              </a:rPr>
              <a:t> in atmospheres)</a:t>
            </a:r>
          </a:p>
          <a:p>
            <a:r>
              <a:rPr lang="en-US" sz="2400" dirty="0" smtClean="0">
                <a:latin typeface="Arial"/>
                <a:cs typeface="Arial"/>
              </a:rPr>
              <a:t>this usually refers to a non-linear entropy-driven instability that</a:t>
            </a:r>
          </a:p>
          <a:p>
            <a:r>
              <a:rPr lang="en-US" sz="2400" dirty="0" smtClean="0">
                <a:latin typeface="Arial"/>
                <a:cs typeface="Arial"/>
              </a:rPr>
              <a:t>drives vortices in disks with an appropriate S(r)</a:t>
            </a:r>
          </a:p>
        </p:txBody>
      </p:sp>
      <p:pic>
        <p:nvPicPr>
          <p:cNvPr id="2" name="Picture 1" descr="baroclin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3" y="2554163"/>
            <a:ext cx="5406552" cy="4054914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5815792" y="6208967"/>
            <a:ext cx="2661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Armitage, ARA&amp;A ‘11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792" y="4689847"/>
            <a:ext cx="3169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References: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i="1" dirty="0" err="1" smtClean="0">
                <a:latin typeface="Arial"/>
                <a:cs typeface="Arial"/>
              </a:rPr>
              <a:t>Klahr</a:t>
            </a:r>
            <a:r>
              <a:rPr lang="en-US" sz="2000" i="1" dirty="0" smtClean="0">
                <a:latin typeface="Arial"/>
                <a:cs typeface="Arial"/>
              </a:rPr>
              <a:t> &amp; </a:t>
            </a:r>
            <a:r>
              <a:rPr lang="en-US" sz="2000" i="1" dirty="0" err="1" smtClean="0">
                <a:latin typeface="Arial"/>
                <a:cs typeface="Arial"/>
              </a:rPr>
              <a:t>Bodenheimer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‘03; </a:t>
            </a:r>
          </a:p>
          <a:p>
            <a:r>
              <a:rPr lang="en-US" sz="2000" i="1" dirty="0" err="1" smtClean="0">
                <a:latin typeface="Arial"/>
                <a:cs typeface="Arial"/>
              </a:rPr>
              <a:t>Lesur</a:t>
            </a:r>
            <a:r>
              <a:rPr lang="en-US" sz="2000" i="1" dirty="0" smtClean="0">
                <a:latin typeface="Arial"/>
                <a:cs typeface="Arial"/>
              </a:rPr>
              <a:t> &amp; </a:t>
            </a:r>
            <a:r>
              <a:rPr lang="en-US" sz="2000" i="1" dirty="0" err="1" smtClean="0">
                <a:latin typeface="Arial"/>
                <a:cs typeface="Arial"/>
              </a:rPr>
              <a:t>Papaloizou</a:t>
            </a:r>
            <a:r>
              <a:rPr lang="en-US" sz="2000" i="1" dirty="0" smtClean="0">
                <a:latin typeface="Arial"/>
                <a:cs typeface="Arial"/>
              </a:rPr>
              <a:t> ‘10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2390" y="2698466"/>
            <a:ext cx="2528457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Requires entropy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profile that is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Schwarzschild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30962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699" y="505113"/>
            <a:ext cx="31606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 to form vortices?</a:t>
            </a:r>
          </a:p>
        </p:txBody>
      </p:sp>
      <p:pic>
        <p:nvPicPr>
          <p:cNvPr id="6" name="Picture 5" descr="Screen Shot 2015-03-18 at 9.1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129"/>
            <a:ext cx="9144000" cy="2445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6031" y="3953954"/>
            <a:ext cx="342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Lesur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Papaloizou</a:t>
            </a:r>
            <a:r>
              <a:rPr lang="en-US" sz="2400" i="1" dirty="0" smtClean="0">
                <a:latin typeface="Arial"/>
                <a:cs typeface="Arial"/>
              </a:rPr>
              <a:t> ‘10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663" y="4689847"/>
            <a:ext cx="7402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Pre-existing vortices</a:t>
            </a:r>
            <a:r>
              <a:rPr lang="en-US" sz="2400" dirty="0" smtClean="0">
                <a:latin typeface="Arial"/>
                <a:cs typeface="Arial"/>
              </a:rPr>
              <a:t> – disk might form from clumpy </a:t>
            </a:r>
          </a:p>
          <a:p>
            <a:r>
              <a:rPr lang="en-US" sz="2400" dirty="0" smtClean="0">
                <a:latin typeface="Arial"/>
                <a:cs typeface="Arial"/>
              </a:rPr>
              <a:t>accretion and have vortices present at early times</a:t>
            </a:r>
          </a:p>
        </p:txBody>
      </p:sp>
    </p:spTree>
    <p:extLst>
      <p:ext uri="{BB962C8B-B14F-4D97-AF65-F5344CB8AC3E}">
        <p14:creationId xmlns:p14="http://schemas.microsoft.com/office/powerpoint/2010/main" val="101283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737" y="505113"/>
            <a:ext cx="27504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Stability of vortices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505" y="1226627"/>
            <a:ext cx="7609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Vortices in </a:t>
            </a:r>
            <a:r>
              <a:rPr lang="en-US" sz="2400" dirty="0" err="1" smtClean="0">
                <a:latin typeface="Arial"/>
                <a:cs typeface="Arial"/>
              </a:rPr>
              <a:t>inviscid</a:t>
            </a:r>
            <a:r>
              <a:rPr lang="en-US" sz="2400" dirty="0" smtClean="0">
                <a:latin typeface="Arial"/>
                <a:cs typeface="Arial"/>
              </a:rPr>
              <a:t>, 2D gas disks are stable indefinitely</a:t>
            </a:r>
          </a:p>
        </p:txBody>
      </p:sp>
      <p:pic>
        <p:nvPicPr>
          <p:cNvPr id="4" name="Picture 3" descr="Screen Shot 2015-03-18 at 9.1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6" y="1875938"/>
            <a:ext cx="4521913" cy="3419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4922" y="1875939"/>
            <a:ext cx="41536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in 3D, destroyed by the 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	elliptical instability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(a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resonance between the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turnover of the vortex and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epicyclic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frequency)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vertical shear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in the disk</a:t>
            </a:r>
          </a:p>
          <a:p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may also affect vortices</a:t>
            </a:r>
            <a:endParaRPr lang="en-US" sz="24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622" y="4672138"/>
            <a:ext cx="288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Lesur</a:t>
            </a:r>
            <a:r>
              <a:rPr lang="en-US" sz="2000" i="1" dirty="0" smtClean="0">
                <a:latin typeface="Arial"/>
                <a:cs typeface="Arial"/>
              </a:rPr>
              <a:t> &amp; </a:t>
            </a:r>
            <a:r>
              <a:rPr lang="en-US" sz="2000" i="1" dirty="0" err="1" smtClean="0">
                <a:latin typeface="Arial"/>
                <a:cs typeface="Arial"/>
              </a:rPr>
              <a:t>Papaloizou</a:t>
            </a:r>
            <a:r>
              <a:rPr lang="en-US" sz="2000" i="1" dirty="0" smtClean="0">
                <a:latin typeface="Arial"/>
                <a:cs typeface="Arial"/>
              </a:rPr>
              <a:t> ‘09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62" y="5598956"/>
            <a:ext cx="760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However – </a:t>
            </a:r>
            <a:r>
              <a:rPr lang="en-US" sz="2400" b="1" dirty="0" smtClean="0">
                <a:latin typeface="Arial"/>
                <a:cs typeface="Arial"/>
              </a:rPr>
              <a:t>growth rate </a:t>
            </a:r>
            <a:r>
              <a:rPr lang="en-US" sz="2400" dirty="0" smtClean="0">
                <a:latin typeface="Arial"/>
                <a:cs typeface="Arial"/>
              </a:rPr>
              <a:t>of these instabilities is slow…</a:t>
            </a:r>
          </a:p>
          <a:p>
            <a:r>
              <a:rPr lang="en-US" sz="2400" dirty="0" smtClean="0">
                <a:latin typeface="Arial"/>
                <a:cs typeface="Arial"/>
              </a:rPr>
              <a:t>may take hundreds of orbits to grow to large amplitude</a:t>
            </a:r>
          </a:p>
        </p:txBody>
      </p:sp>
    </p:spTree>
    <p:extLst>
      <p:ext uri="{BB962C8B-B14F-4D97-AF65-F5344CB8AC3E}">
        <p14:creationId xmlns:p14="http://schemas.microsoft.com/office/powerpoint/2010/main" val="352582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737" y="375243"/>
            <a:ext cx="29617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Trapping of particles</a:t>
            </a:r>
          </a:p>
        </p:txBody>
      </p:sp>
      <p:pic>
        <p:nvPicPr>
          <p:cNvPr id="6" name="Picture 5" descr="Screen Shot 2015-03-18 at 9.3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804"/>
            <a:ext cx="7211421" cy="453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6643" y="5213278"/>
            <a:ext cx="167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Zhu et al. 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693" y="1342019"/>
            <a:ext cx="1111352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=0.02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172" y="1342019"/>
            <a:ext cx="940181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=0.2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6426" y="3327068"/>
            <a:ext cx="6835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=2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4" y="5786602"/>
            <a:ext cx="8736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Vortices strongly concentrate particles with stopping time </a:t>
            </a:r>
            <a:r>
              <a:rPr lang="en-US" sz="2400" dirty="0" smtClean="0">
                <a:latin typeface="Symbol" charset="2"/>
                <a:cs typeface="Symbol" charset="2"/>
              </a:rPr>
              <a:t>t </a:t>
            </a:r>
            <a:r>
              <a:rPr lang="en-US" sz="2400" dirty="0" smtClean="0">
                <a:latin typeface="Arial"/>
                <a:cs typeface="Arial"/>
              </a:rPr>
              <a:t>~ 1,</a:t>
            </a:r>
          </a:p>
          <a:p>
            <a:r>
              <a:rPr lang="en-US" sz="2400" i="1" dirty="0" smtClean="0">
                <a:latin typeface="Arial"/>
                <a:cs typeface="Arial"/>
              </a:rPr>
              <a:t>physical size</a:t>
            </a:r>
            <a:r>
              <a:rPr lang="en-US" sz="2400" dirty="0" smtClean="0">
                <a:latin typeface="Arial"/>
                <a:cs typeface="Arial"/>
              </a:rPr>
              <a:t> of these particles depends on radius from star</a:t>
            </a:r>
            <a:endParaRPr lang="en-US" sz="24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1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8 at 9.4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" y="187591"/>
            <a:ext cx="4630845" cy="346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5064" y="3641640"/>
            <a:ext cx="2536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Meheut</a:t>
            </a:r>
            <a:r>
              <a:rPr lang="en-US" sz="2400" i="1" dirty="0" smtClean="0">
                <a:latin typeface="Arial"/>
                <a:cs typeface="Arial"/>
              </a:rPr>
              <a:t> et al. ‘12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681" y="4502254"/>
            <a:ext cx="7969249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Concentration of solids within vortex cores can be strong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BUT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too high a density of solids leads to feedback on the</a:t>
            </a:r>
          </a:p>
          <a:p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gas that destroys the vortex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(Chang &amp; 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Oishi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‘10)</a:t>
            </a:r>
            <a:endParaRPr lang="en-US" sz="24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5-03-18 at 9.47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61" y="173161"/>
            <a:ext cx="4300546" cy="346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5743" y="3650863"/>
            <a:ext cx="186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Fu et al. ‘14</a:t>
            </a:r>
          </a:p>
        </p:txBody>
      </p:sp>
    </p:spTree>
    <p:extLst>
      <p:ext uri="{BB962C8B-B14F-4D97-AF65-F5344CB8AC3E}">
        <p14:creationId xmlns:p14="http://schemas.microsoft.com/office/powerpoint/2010/main" val="41948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8 at 9.5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372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4825" y="6233941"/>
            <a:ext cx="248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Raettig</a:t>
            </a:r>
            <a:r>
              <a:rPr lang="en-US" sz="2400" i="1" dirty="0" smtClean="0">
                <a:latin typeface="Arial"/>
                <a:cs typeface="Arial"/>
              </a:rPr>
              <a:t> et al. ‘15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275" y="320446"/>
            <a:ext cx="2682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Possible scenario: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7762" y="920559"/>
            <a:ext cx="38138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vortices form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particles with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 ~ 1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concentrate in core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streaming instability and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gravitational collapse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is triggered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before</a:t>
            </a:r>
            <a:r>
              <a:rPr lang="en-US" sz="2400" dirty="0" smtClean="0">
                <a:latin typeface="Arial"/>
                <a:cs typeface="Arial"/>
              </a:rPr>
              <a:t> feedback of 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solids on gas destroys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the vortex</a:t>
            </a:r>
            <a:endParaRPr lang="en-US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60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112" y="562886"/>
            <a:ext cx="699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1. Application to asymmetry in transition disks</a:t>
            </a:r>
          </a:p>
        </p:txBody>
      </p:sp>
      <p:pic>
        <p:nvPicPr>
          <p:cNvPr id="5" name="Picture 4" descr="Screen Shot 2015-03-16 at 12.35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0"/>
          <a:stretch/>
        </p:blipFill>
        <p:spPr>
          <a:xfrm>
            <a:off x="5895630" y="1168855"/>
            <a:ext cx="3101520" cy="3376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9966" y="4576377"/>
            <a:ext cx="235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Casassus</a:t>
            </a:r>
            <a:r>
              <a:rPr lang="en-US" sz="2000" i="1" dirty="0" smtClean="0">
                <a:latin typeface="Arial"/>
                <a:cs typeface="Arial"/>
              </a:rPr>
              <a:t> et al.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056" y="1139996"/>
            <a:ext cx="55219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Interpretation of observed asymmetries</a:t>
            </a:r>
          </a:p>
          <a:p>
            <a:r>
              <a:rPr lang="en-US" sz="2400" dirty="0" smtClean="0">
                <a:latin typeface="Arial"/>
                <a:cs typeface="Arial"/>
              </a:rPr>
              <a:t>in transition disks as vortices trapping </a:t>
            </a:r>
          </a:p>
          <a:p>
            <a:r>
              <a:rPr lang="en-US" sz="2400" dirty="0" smtClean="0">
                <a:latin typeface="Arial"/>
                <a:cs typeface="Arial"/>
              </a:rPr>
              <a:t>particles is plausible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681" y="2383615"/>
            <a:ext cx="74727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vortices in disks merge into a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single large vortex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 vortex in the outer disk traps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particles of ~mm size strongly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smaller dust particles are not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trapped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long time scales mean that </a:t>
            </a:r>
          </a:p>
          <a:p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destruction processes do not have time to operate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957" y="5459462"/>
            <a:ext cx="83094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Requires low viscosity (e.g. from </a:t>
            </a:r>
            <a:r>
              <a:rPr lang="en-US" sz="2400" dirty="0" err="1" smtClean="0">
                <a:latin typeface="Arial"/>
                <a:cs typeface="Arial"/>
              </a:rPr>
              <a:t>ambipolar</a:t>
            </a:r>
            <a:r>
              <a:rPr lang="en-US" sz="2400" dirty="0" smtClean="0">
                <a:latin typeface="Arial"/>
                <a:cs typeface="Arial"/>
              </a:rPr>
              <a:t> damping of MRI</a:t>
            </a:r>
          </a:p>
          <a:p>
            <a:r>
              <a:rPr lang="en-US" sz="2400" dirty="0" smtClean="0">
                <a:latin typeface="Arial"/>
                <a:cs typeface="Arial"/>
              </a:rPr>
              <a:t>turbulence). A planet would work to spawn the vortex, but</a:t>
            </a:r>
          </a:p>
          <a:p>
            <a:r>
              <a:rPr lang="en-US" sz="2400" dirty="0" smtClean="0">
                <a:latin typeface="Arial"/>
                <a:cs typeface="Arial"/>
              </a:rPr>
              <a:t>is not strictly </a:t>
            </a:r>
            <a:r>
              <a:rPr lang="en-US" sz="2400" i="1" dirty="0" smtClean="0">
                <a:latin typeface="Arial"/>
                <a:cs typeface="Arial"/>
              </a:rPr>
              <a:t>necessary</a:t>
            </a:r>
          </a:p>
        </p:txBody>
      </p:sp>
    </p:spTree>
    <p:extLst>
      <p:ext uri="{BB962C8B-B14F-4D97-AF65-F5344CB8AC3E}">
        <p14:creationId xmlns:p14="http://schemas.microsoft.com/office/powerpoint/2010/main" val="39646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112" y="562886"/>
            <a:ext cx="560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2</a:t>
            </a:r>
            <a:r>
              <a:rPr lang="en-US" sz="2400" b="1" dirty="0" smtClean="0">
                <a:latin typeface="Arial"/>
                <a:cs typeface="Arial"/>
              </a:rPr>
              <a:t>. A general role in planet formation?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9170" r="1163" b="2235"/>
          <a:stretch>
            <a:fillRect/>
          </a:stretch>
        </p:blipFill>
        <p:spPr bwMode="auto">
          <a:xfrm>
            <a:off x="1669463" y="1159815"/>
            <a:ext cx="5690474" cy="281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12" y="4155981"/>
            <a:ext cx="714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For vortices to be important for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all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planet formation: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425" y="4660937"/>
            <a:ext cx="81996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need vortices to be present and survive in the inner disk,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where time scales &gt;&gt; vortex destruction times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require ongoing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source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of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vorticity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…which cannot be pre-existing planets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baroclinic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instability is one possibility</a:t>
            </a:r>
          </a:p>
        </p:txBody>
      </p:sp>
    </p:spTree>
    <p:extLst>
      <p:ext uri="{BB962C8B-B14F-4D97-AF65-F5344CB8AC3E}">
        <p14:creationId xmlns:p14="http://schemas.microsoft.com/office/powerpoint/2010/main" val="19571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115" y="413087"/>
            <a:ext cx="8378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types of transient structures might form spontaneously</a:t>
            </a:r>
          </a:p>
          <a:p>
            <a:r>
              <a:rPr lang="en-US" sz="2400" dirty="0" smtClean="0">
                <a:latin typeface="Arial"/>
                <a:cs typeface="Arial"/>
              </a:rPr>
              <a:t>in turbulent disks?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General expectations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0438" y="2172529"/>
            <a:ext cx="7181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three-dimensional turbulence is described by a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	cascade of energy from large to small scales,</a:t>
            </a:r>
          </a:p>
          <a:p>
            <a:r>
              <a:rPr lang="en-US" sz="2400" dirty="0" smtClean="0">
                <a:latin typeface="Arial"/>
                <a:cs typeface="Arial"/>
              </a:rPr>
              <a:t>	where dissipation occurs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two-dimensional turbulent systems also support </a:t>
            </a:r>
          </a:p>
          <a:p>
            <a:r>
              <a:rPr lang="en-US" sz="2400" dirty="0" smtClean="0">
                <a:latin typeface="Arial"/>
                <a:cs typeface="Arial"/>
              </a:rPr>
              <a:t>	an “inverse cascade”, where energy flows to the</a:t>
            </a:r>
          </a:p>
          <a:p>
            <a:r>
              <a:rPr lang="en-US" sz="2400" dirty="0" smtClean="0">
                <a:latin typeface="Arial"/>
                <a:cs typeface="Arial"/>
              </a:rPr>
              <a:t>	largest scale accessible to the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247" y="5018236"/>
            <a:ext cx="6719358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Protoplanetary disks are three-dimensional,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but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strongly flattened… so not clear which regime is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better for gaining an intuitive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5825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115" y="413087"/>
            <a:ext cx="8378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types of transient structures might form spontaneously</a:t>
            </a:r>
          </a:p>
          <a:p>
            <a:r>
              <a:rPr lang="en-US" sz="2400" dirty="0" smtClean="0">
                <a:latin typeface="Arial"/>
                <a:cs typeface="Arial"/>
              </a:rPr>
              <a:t>in turbulent disks?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General expectations </a:t>
            </a:r>
            <a:r>
              <a:rPr lang="en-US" sz="2400" dirty="0" smtClean="0">
                <a:latin typeface="Arial"/>
                <a:cs typeface="Arial"/>
              </a:rPr>
              <a:t>– in “nearly 2D” systems, form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 descr="1024px-Wind_speeds_on_Jupi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45" y="2186405"/>
            <a:ext cx="4516485" cy="3171243"/>
          </a:xfrm>
          <a:prstGeom prst="rect">
            <a:avLst/>
          </a:prstGeom>
        </p:spPr>
      </p:pic>
      <p:pic>
        <p:nvPicPr>
          <p:cNvPr id="5" name="Picture 4" descr="800px-Great_Red_Spot_From_Voyager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" y="2186406"/>
            <a:ext cx="3346958" cy="3171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0921" y="5357648"/>
            <a:ext cx="275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Long-lived vortices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6048" y="5399382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Zonal flows</a:t>
            </a:r>
          </a:p>
        </p:txBody>
      </p:sp>
    </p:spTree>
    <p:extLst>
      <p:ext uri="{BB962C8B-B14F-4D97-AF65-F5344CB8AC3E}">
        <p14:creationId xmlns:p14="http://schemas.microsoft.com/office/powerpoint/2010/main" val="260242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2139" y="333374"/>
            <a:ext cx="2671862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Zonal flows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92" y="4769103"/>
            <a:ext cx="2769402" cy="846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17" y="1343943"/>
            <a:ext cx="7758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Johansen, </a:t>
            </a:r>
            <a:r>
              <a:rPr lang="en-US" sz="2400" i="1" dirty="0" err="1" smtClean="0">
                <a:latin typeface="Arial"/>
                <a:cs typeface="Arial"/>
              </a:rPr>
              <a:t>Youdin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Klahr</a:t>
            </a:r>
            <a:r>
              <a:rPr lang="en-US" sz="2400" i="1" dirty="0" smtClean="0">
                <a:latin typeface="Arial"/>
                <a:cs typeface="Arial"/>
              </a:rPr>
              <a:t> ‘09 </a:t>
            </a:r>
            <a:r>
              <a:rPr lang="en-US" sz="2400" dirty="0" smtClean="0">
                <a:latin typeface="Arial"/>
                <a:cs typeface="Arial"/>
              </a:rPr>
              <a:t>found zonal flows in ideal </a:t>
            </a:r>
          </a:p>
          <a:p>
            <a:r>
              <a:rPr lang="en-US" sz="2400" dirty="0" smtClean="0">
                <a:latin typeface="Arial"/>
                <a:cs typeface="Arial"/>
              </a:rPr>
              <a:t>MHD simulations of disk turbulence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740" y="2325524"/>
            <a:ext cx="7340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an inverse cascade leads to large-scale magnetic</a:t>
            </a:r>
          </a:p>
          <a:p>
            <a:r>
              <a:rPr lang="en-US" sz="2400" dirty="0" smtClean="0">
                <a:latin typeface="Arial"/>
                <a:cs typeface="Arial"/>
              </a:rPr>
              <a:t>	field structures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 variation in the magnetic stress leads to peaks</a:t>
            </a:r>
          </a:p>
          <a:p>
            <a:r>
              <a:rPr lang="en-US" sz="2400" dirty="0" smtClean="0">
                <a:latin typeface="Arial"/>
                <a:cs typeface="Arial"/>
              </a:rPr>
              <a:t>	and troughs in disk surface density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resulting pressure gradient is balanced by radial</a:t>
            </a:r>
          </a:p>
          <a:p>
            <a:r>
              <a:rPr lang="en-US" sz="2400" dirty="0" smtClean="0">
                <a:latin typeface="Arial"/>
                <a:cs typeface="Arial"/>
              </a:rPr>
              <a:t>	variations in the azimuthal velocity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6619" y="4769103"/>
            <a:ext cx="1878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“geostrophic</a:t>
            </a:r>
          </a:p>
          <a:p>
            <a:r>
              <a:rPr lang="en-US" sz="2400" dirty="0" smtClean="0">
                <a:latin typeface="Arial"/>
                <a:cs typeface="Arial"/>
              </a:rPr>
              <a:t>balance”</a:t>
            </a:r>
          </a:p>
        </p:txBody>
      </p:sp>
    </p:spTree>
    <p:extLst>
      <p:ext uri="{BB962C8B-B14F-4D97-AF65-F5344CB8AC3E}">
        <p14:creationId xmlns:p14="http://schemas.microsoft.com/office/powerpoint/2010/main" val="148128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618" y="456572"/>
            <a:ext cx="822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Appear to form generically in local simulations of MHD disk</a:t>
            </a:r>
          </a:p>
          <a:p>
            <a:r>
              <a:rPr lang="en-US" sz="2400" dirty="0" smtClean="0">
                <a:latin typeface="Arial"/>
                <a:cs typeface="Arial"/>
              </a:rPr>
              <a:t>turbulence</a:t>
            </a:r>
          </a:p>
        </p:txBody>
      </p:sp>
      <p:pic>
        <p:nvPicPr>
          <p:cNvPr id="3" name="Picture 2" descr="Screen Shot 2015-03-17 at 3.0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90" y="1409961"/>
            <a:ext cx="6426237" cy="406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323" y="1667645"/>
            <a:ext cx="139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Ideal MHD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323" y="3534184"/>
            <a:ext cx="16387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Disk model </a:t>
            </a:r>
          </a:p>
          <a:p>
            <a:r>
              <a:rPr lang="en-US" sz="2000" dirty="0" smtClean="0">
                <a:latin typeface="Arial"/>
                <a:cs typeface="Arial"/>
              </a:rPr>
              <a:t>at 30AU with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ambipolar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r>
              <a:rPr lang="en-US" sz="2000" dirty="0" smtClean="0">
                <a:latin typeface="Arial"/>
                <a:cs typeface="Arial"/>
              </a:rPr>
              <a:t>diffusion and</a:t>
            </a:r>
          </a:p>
          <a:p>
            <a:r>
              <a:rPr lang="en-US" sz="2000" dirty="0" smtClean="0">
                <a:latin typeface="Arial"/>
                <a:cs typeface="Arial"/>
              </a:rPr>
              <a:t>net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0917" y="5506658"/>
            <a:ext cx="271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Simon &amp; Armitage ‘14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525" y="5707876"/>
            <a:ext cx="4980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amplitudes of 10s of percent in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lifetimes of 10s-100s of orbits</a:t>
            </a:r>
          </a:p>
        </p:txBody>
      </p:sp>
    </p:spTree>
    <p:extLst>
      <p:ext uri="{BB962C8B-B14F-4D97-AF65-F5344CB8AC3E}">
        <p14:creationId xmlns:p14="http://schemas.microsoft.com/office/powerpoint/2010/main" val="118515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7 at 3.1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08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0718" y="6211596"/>
            <a:ext cx="233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Pinilla</a:t>
            </a:r>
            <a:r>
              <a:rPr lang="en-US" sz="2400" i="1" dirty="0" smtClean="0">
                <a:latin typeface="Arial"/>
                <a:cs typeface="Arial"/>
              </a:rPr>
              <a:t> et al. ‘12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2651" y="183593"/>
            <a:ext cx="3229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Zonal flows that are</a:t>
            </a:r>
          </a:p>
          <a:p>
            <a:r>
              <a:rPr lang="en-US" sz="2400" dirty="0" smtClean="0">
                <a:latin typeface="Arial"/>
                <a:cs typeface="Arial"/>
              </a:rPr>
              <a:t>strong enough to </a:t>
            </a:r>
          </a:p>
          <a:p>
            <a:r>
              <a:rPr lang="en-US" sz="2400" dirty="0" smtClean="0">
                <a:latin typeface="Arial"/>
                <a:cs typeface="Arial"/>
              </a:rPr>
              <a:t>trap particles could</a:t>
            </a:r>
          </a:p>
          <a:p>
            <a:r>
              <a:rPr lang="en-US" sz="2400" dirty="0" smtClean="0">
                <a:latin typeface="Arial"/>
                <a:cs typeface="Arial"/>
              </a:rPr>
              <a:t>assist in the collisional</a:t>
            </a:r>
          </a:p>
          <a:p>
            <a:r>
              <a:rPr lang="en-US" sz="2400" dirty="0" smtClean="0">
                <a:latin typeface="Arial"/>
                <a:cs typeface="Arial"/>
              </a:rPr>
              <a:t>growth of solids in </a:t>
            </a:r>
          </a:p>
          <a:p>
            <a:r>
              <a:rPr lang="en-US" sz="2400" dirty="0" smtClean="0">
                <a:latin typeface="Arial"/>
                <a:cs typeface="Arial"/>
              </a:rPr>
              <a:t>the outer disk</a:t>
            </a:r>
          </a:p>
        </p:txBody>
      </p:sp>
    </p:spTree>
    <p:extLst>
      <p:ext uri="{BB962C8B-B14F-4D97-AF65-F5344CB8AC3E}">
        <p14:creationId xmlns:p14="http://schemas.microsoft.com/office/powerpoint/2010/main" val="27328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7 at 3.1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0" y="338530"/>
            <a:ext cx="4800600" cy="360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5618" y="3976529"/>
            <a:ext cx="250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Brogan et al. ‘15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5798" y="338530"/>
            <a:ext cx="3190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Axisymmetric ring-like</a:t>
            </a:r>
          </a:p>
          <a:p>
            <a:r>
              <a:rPr lang="en-US" sz="2400" dirty="0" smtClean="0">
                <a:latin typeface="Arial"/>
                <a:cs typeface="Arial"/>
              </a:rPr>
              <a:t>structures, in principle</a:t>
            </a:r>
          </a:p>
          <a:p>
            <a:r>
              <a:rPr lang="en-US" sz="2400" dirty="0" smtClean="0">
                <a:latin typeface="Arial"/>
                <a:cs typeface="Arial"/>
              </a:rPr>
              <a:t>detectable through </a:t>
            </a:r>
          </a:p>
          <a:p>
            <a:r>
              <a:rPr lang="en-US" sz="2400" dirty="0" smtClean="0">
                <a:latin typeface="Arial"/>
                <a:cs typeface="Arial"/>
              </a:rPr>
              <a:t>concentration of small</a:t>
            </a:r>
          </a:p>
          <a:p>
            <a:r>
              <a:rPr lang="en-US" sz="2400" dirty="0" smtClean="0">
                <a:latin typeface="Arial"/>
                <a:cs typeface="Arial"/>
              </a:rPr>
              <a:t>particles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494" y="4574551"/>
            <a:ext cx="89436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Uncertainties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what is the characteristic radial scale?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in regions where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ambipolar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diffusion dominates,</a:t>
            </a:r>
          </a:p>
          <a:p>
            <a:pPr lvl="1"/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structures also depend on strength (and evolution?)</a:t>
            </a:r>
          </a:p>
          <a:p>
            <a:pPr lvl="1"/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of net magnetic fields threading the disk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(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Bai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&amp; Stone ‘14)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5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2139" y="333374"/>
            <a:ext cx="2671862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Vortices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5-03-17 at 3.31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r="19999"/>
          <a:stretch/>
        </p:blipFill>
        <p:spPr>
          <a:xfrm>
            <a:off x="0" y="1789563"/>
            <a:ext cx="9064625" cy="360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875" y="1333500"/>
            <a:ext cx="314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Lesur</a:t>
            </a:r>
            <a:r>
              <a:rPr lang="en-US" sz="2000" i="1" dirty="0" smtClean="0">
                <a:latin typeface="Arial"/>
                <a:cs typeface="Arial"/>
              </a:rPr>
              <a:t> &amp; </a:t>
            </a:r>
            <a:r>
              <a:rPr lang="en-US" sz="2000" i="1" dirty="0" err="1" smtClean="0">
                <a:latin typeface="Arial"/>
                <a:cs typeface="Arial"/>
              </a:rPr>
              <a:t>Papaloizou</a:t>
            </a:r>
            <a:r>
              <a:rPr lang="en-US" sz="2000" i="1" dirty="0" smtClean="0">
                <a:latin typeface="Arial"/>
                <a:cs typeface="Arial"/>
              </a:rPr>
              <a:t> ‘09…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875" y="2579042"/>
            <a:ext cx="80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Several related issues concerning role of vortices in disks: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00" y="3206750"/>
            <a:ext cx="6186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how to form them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their long-term stability and migration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efficiency at angular momentum transport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role in particle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1794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11586</TotalTime>
  <Words>725</Words>
  <Application>Microsoft Macintosh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430</cp:revision>
  <dcterms:created xsi:type="dcterms:W3CDTF">2013-03-07T13:35:34Z</dcterms:created>
  <dcterms:modified xsi:type="dcterms:W3CDTF">2015-03-18T17:31:00Z</dcterms:modified>
</cp:coreProperties>
</file>