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8" r:id="rId14"/>
    <p:sldId id="269" r:id="rId15"/>
    <p:sldId id="276" r:id="rId16"/>
    <p:sldId id="277" r:id="rId17"/>
    <p:sldId id="270" r:id="rId18"/>
    <p:sldId id="278" r:id="rId19"/>
    <p:sldId id="271" r:id="rId20"/>
    <p:sldId id="272" r:id="rId21"/>
    <p:sldId id="274" r:id="rId22"/>
    <p:sldId id="27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141D8B"/>
    <a:srgbClr val="5F5F5F"/>
    <a:srgbClr val="5E5E5E"/>
    <a:srgbClr val="4B4B4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ding_icefield_bear2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1875" y="5409141"/>
            <a:ext cx="2079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latin typeface="Arial"/>
                <a:cs typeface="Arial"/>
              </a:rPr>
              <a:t>Phil Armitage</a:t>
            </a:r>
          </a:p>
          <a:p>
            <a:pPr algn="r"/>
            <a:r>
              <a:rPr lang="en-US" sz="2400" i="1" dirty="0" smtClean="0">
                <a:latin typeface="Arial"/>
                <a:cs typeface="Arial"/>
              </a:rPr>
              <a:t>Colorado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942" y="405044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Distance travelled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420106"/>
            <a:ext cx="1987176" cy="456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942" y="1078908"/>
            <a:ext cx="616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This implies an effective diffusion coefficient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03" y="1112215"/>
            <a:ext cx="1583765" cy="389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942" y="1757976"/>
            <a:ext cx="599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Since for small particles, </a:t>
            </a:r>
            <a:r>
              <a:rPr lang="en-US" sz="2400" dirty="0" err="1" smtClean="0">
                <a:latin typeface="Arial"/>
                <a:cs typeface="Arial"/>
              </a:rPr>
              <a:t>D</a:t>
            </a:r>
            <a:r>
              <a:rPr lang="en-US" sz="2400" baseline="-25000" dirty="0" err="1" smtClean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 = D, generally,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11" y="1660102"/>
            <a:ext cx="2027429" cy="772832"/>
          </a:xfrm>
          <a:prstGeom prst="rect">
            <a:avLst/>
          </a:prstGeom>
        </p:spPr>
      </p:pic>
      <p:pic>
        <p:nvPicPr>
          <p:cNvPr id="9" name="Picture 8" descr="Screen Shot 2015-03-12 at 10.09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88" y="2704351"/>
            <a:ext cx="4273302" cy="4009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942" y="2794000"/>
            <a:ext cx="369052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Agreement with formal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analysis by </a:t>
            </a:r>
            <a:r>
              <a:rPr lang="en-US" sz="2400" i="1" dirty="0" err="1" smtClean="0">
                <a:solidFill>
                  <a:schemeClr val="bg2"/>
                </a:solidFill>
                <a:latin typeface="Arial"/>
                <a:cs typeface="Arial"/>
              </a:rPr>
              <a:t>Youdin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 &amp; </a:t>
            </a:r>
            <a:b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sz="2400" i="1" dirty="0" err="1" smtClean="0">
                <a:solidFill>
                  <a:schemeClr val="bg2"/>
                </a:solidFill>
                <a:latin typeface="Arial"/>
                <a:cs typeface="Arial"/>
              </a:rPr>
              <a:t>Lithwick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 ‘07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, which in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turn agrees with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measurements of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particle diffusivity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in (ideal) MHD turbulence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by 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Zhu et al. ‘15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83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2 at 10.15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43" y="134471"/>
            <a:ext cx="4306565" cy="44633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766" y="254001"/>
            <a:ext cx="4127577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Same type of argument </a:t>
            </a:r>
          </a:p>
          <a:p>
            <a:r>
              <a:rPr lang="en-US" sz="2400" dirty="0" smtClean="0">
                <a:latin typeface="Arial"/>
                <a:cs typeface="Arial"/>
              </a:rPr>
              <a:t>gives the typical collision </a:t>
            </a:r>
          </a:p>
          <a:p>
            <a:r>
              <a:rPr lang="en-US" sz="2400" dirty="0" smtClean="0">
                <a:latin typeface="Arial"/>
                <a:cs typeface="Arial"/>
              </a:rPr>
              <a:t>velocities between particles</a:t>
            </a:r>
          </a:p>
          <a:p>
            <a:r>
              <a:rPr lang="en-US" sz="2400" dirty="0" smtClean="0">
                <a:latin typeface="Arial"/>
                <a:cs typeface="Arial"/>
              </a:rPr>
              <a:t>in turbulence </a:t>
            </a:r>
            <a:r>
              <a:rPr lang="en-US" sz="2400" i="1" dirty="0" smtClean="0">
                <a:latin typeface="Arial"/>
                <a:cs typeface="Arial"/>
              </a:rPr>
              <a:t>(</a:t>
            </a:r>
            <a:r>
              <a:rPr lang="en-US" sz="2400" i="1" dirty="0" err="1" smtClean="0">
                <a:latin typeface="Arial"/>
                <a:cs typeface="Arial"/>
              </a:rPr>
              <a:t>Ormel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br>
              <a:rPr lang="en-US" sz="2400" i="1" dirty="0" smtClean="0">
                <a:latin typeface="Arial"/>
                <a:cs typeface="Arial"/>
              </a:rPr>
            </a:br>
            <a:r>
              <a:rPr lang="en-US" sz="2400" i="1" dirty="0" err="1" smtClean="0">
                <a:latin typeface="Arial"/>
                <a:cs typeface="Arial"/>
              </a:rPr>
              <a:t>Cuzzi</a:t>
            </a:r>
            <a:r>
              <a:rPr lang="en-US" sz="2400" i="1" dirty="0" smtClean="0">
                <a:latin typeface="Arial"/>
                <a:cs typeface="Arial"/>
              </a:rPr>
              <a:t> ‘07; see also Pan </a:t>
            </a:r>
          </a:p>
          <a:p>
            <a:r>
              <a:rPr lang="en-US" sz="2400" i="1" dirty="0" smtClean="0">
                <a:latin typeface="Arial"/>
                <a:cs typeface="Arial"/>
              </a:rPr>
              <a:t>et al. ‘14)</a:t>
            </a:r>
          </a:p>
          <a:p>
            <a:endParaRPr lang="en-US" sz="2400" i="1" dirty="0">
              <a:latin typeface="Arial"/>
              <a:cs typeface="Arial"/>
            </a:endParaRPr>
          </a:p>
          <a:p>
            <a:r>
              <a:rPr lang="en-US" sz="2400" i="1" dirty="0" smtClean="0">
                <a:latin typeface="Arial"/>
                <a:cs typeface="Arial"/>
              </a:rPr>
              <a:t>Note: large-scale nature of</a:t>
            </a:r>
          </a:p>
          <a:p>
            <a:r>
              <a:rPr lang="en-US" sz="2400" i="1" dirty="0" smtClean="0">
                <a:latin typeface="Arial"/>
                <a:cs typeface="Arial"/>
              </a:rPr>
              <a:t>turbulence is not so critical</a:t>
            </a:r>
          </a:p>
          <a:p>
            <a:r>
              <a:rPr lang="en-US" sz="2400" i="1" dirty="0" smtClean="0">
                <a:latin typeface="Arial"/>
                <a:cs typeface="Arial"/>
              </a:rPr>
              <a:t>here, expect fluid turbulence</a:t>
            </a:r>
          </a:p>
          <a:p>
            <a:r>
              <a:rPr lang="en-US" sz="2400" i="1" dirty="0" smtClean="0">
                <a:latin typeface="Arial"/>
                <a:cs typeface="Arial"/>
              </a:rPr>
              <a:t>to be good limit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354" y="4689179"/>
            <a:ext cx="7814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General results: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turbulent diffusion rapidly negligible for 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&gt; 1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for smaller particles, either turbulent component to </a:t>
            </a:r>
          </a:p>
          <a:p>
            <a:pPr lvl="2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collision velocities, or differential radial drift, can</a:t>
            </a:r>
          </a:p>
          <a:p>
            <a:pPr lvl="2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dominate depending on disk model</a:t>
            </a:r>
          </a:p>
        </p:txBody>
      </p:sp>
    </p:spTree>
    <p:extLst>
      <p:ext uri="{BB962C8B-B14F-4D97-AF65-F5344CB8AC3E}">
        <p14:creationId xmlns:p14="http://schemas.microsoft.com/office/powerpoint/2010/main" val="171948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i_partic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4357" r="17974"/>
          <a:stretch/>
        </p:blipFill>
        <p:spPr>
          <a:xfrm>
            <a:off x="418352" y="937267"/>
            <a:ext cx="3615763" cy="3293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3176" y="321991"/>
            <a:ext cx="314416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The </a:t>
            </a:r>
            <a:r>
              <a:rPr lang="en-US" sz="2400" i="1" dirty="0" smtClean="0">
                <a:solidFill>
                  <a:schemeClr val="tx2"/>
                </a:solidFill>
                <a:latin typeface="Arial"/>
                <a:cs typeface="Arial"/>
              </a:rPr>
              <a:t>Stardust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problem</a:t>
            </a:r>
          </a:p>
        </p:txBody>
      </p:sp>
      <p:pic>
        <p:nvPicPr>
          <p:cNvPr id="5" name="Picture 4" descr="Screen Shot 2015-03-12 at 10.29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07" y="937266"/>
            <a:ext cx="4419401" cy="3292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806" y="4259150"/>
            <a:ext cx="2357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Brownlee et al. ‘06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6954" y="4260343"/>
            <a:ext cx="2875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Hughes &amp; Armitage ‘10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352" y="4930588"/>
            <a:ext cx="83602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  <a:latin typeface="Arial"/>
                <a:cs typeface="Arial"/>
              </a:rPr>
              <a:t>Stardust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mission recovered crystalline silicate particles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(processed at T &gt; 10</a:t>
            </a:r>
            <a:r>
              <a:rPr lang="en-US" sz="2400" baseline="30000" dirty="0" smtClean="0">
                <a:solidFill>
                  <a:schemeClr val="tx2"/>
                </a:solidFill>
                <a:latin typeface="Arial"/>
                <a:cs typeface="Arial"/>
              </a:rPr>
              <a:t>3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K) and CAIs from a Jupiter-family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comet… quite hard for “upstream” radial diffusion to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move such particles from inner disk to comet-forming region</a:t>
            </a:r>
          </a:p>
        </p:txBody>
      </p:sp>
    </p:spTree>
    <p:extLst>
      <p:ext uri="{BB962C8B-B14F-4D97-AF65-F5344CB8AC3E}">
        <p14:creationId xmlns:p14="http://schemas.microsoft.com/office/powerpoint/2010/main" val="97340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4353" y="333374"/>
            <a:ext cx="3899648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Particle feedback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941" y="1479177"/>
            <a:ext cx="8070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“Rule of thumb” – in many </a:t>
            </a:r>
            <a:r>
              <a:rPr lang="en-US" sz="2400" dirty="0" err="1" smtClean="0">
                <a:latin typeface="Arial"/>
                <a:cs typeface="Arial"/>
              </a:rPr>
              <a:t>planetesimal</a:t>
            </a:r>
            <a:r>
              <a:rPr lang="en-US" sz="2400" dirty="0" smtClean="0">
                <a:latin typeface="Arial"/>
                <a:cs typeface="Arial"/>
              </a:rPr>
              <a:t> formation models,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pre-requisite is </a:t>
            </a:r>
            <a:r>
              <a:rPr lang="en-US" sz="2400" i="1" dirty="0" smtClean="0">
                <a:latin typeface="Arial"/>
                <a:cs typeface="Arial"/>
              </a:rPr>
              <a:t>local</a:t>
            </a:r>
            <a:r>
              <a:rPr lang="en-US" sz="2400" dirty="0" smtClean="0">
                <a:latin typeface="Arial"/>
                <a:cs typeface="Arial"/>
              </a:rPr>
              <a:t> dust to gas ratio </a:t>
            </a:r>
            <a:r>
              <a:rPr lang="en-US" sz="2400" dirty="0" err="1" smtClean="0">
                <a:latin typeface="Symbol" charset="2"/>
                <a:cs typeface="Symbol" charset="2"/>
              </a:rPr>
              <a:t>r</a:t>
            </a:r>
            <a:r>
              <a:rPr lang="en-US" sz="2400" baseline="-25000" dirty="0" err="1" smtClean="0">
                <a:latin typeface="Arial"/>
                <a:cs typeface="Arial"/>
              </a:rPr>
              <a:t>d</a:t>
            </a:r>
            <a:r>
              <a:rPr lang="en-US" sz="2400" baseline="-250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/ </a:t>
            </a:r>
            <a:r>
              <a:rPr lang="en-US" sz="2400" dirty="0" smtClean="0">
                <a:latin typeface="Symbol" charset="2"/>
                <a:cs typeface="Symbol" charset="2"/>
              </a:rPr>
              <a:t>r </a:t>
            </a:r>
            <a:r>
              <a:rPr lang="en-US" sz="2400" dirty="0" smtClean="0">
                <a:latin typeface="Arial"/>
                <a:cs typeface="Arial"/>
              </a:rPr>
              <a:t>~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9587" y="2631159"/>
            <a:ext cx="55322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solids are no longer trace contaminant,</a:t>
            </a:r>
          </a:p>
          <a:p>
            <a:r>
              <a:rPr lang="en-US" sz="2400" dirty="0" smtClean="0">
                <a:latin typeface="Arial"/>
                <a:cs typeface="Arial"/>
              </a:rPr>
              <a:t>feedback of particles on gas should not</a:t>
            </a:r>
          </a:p>
          <a:p>
            <a:r>
              <a:rPr lang="en-US" sz="2400" dirty="0" smtClean="0">
                <a:latin typeface="Arial"/>
                <a:cs typeface="Arial"/>
              </a:rPr>
              <a:t>be neglected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121645" y="3004684"/>
            <a:ext cx="941294" cy="46166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941" y="4123765"/>
            <a:ext cx="7574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What is the equilibrium radial drift solution in this limit?</a:t>
            </a:r>
          </a:p>
          <a:p>
            <a:r>
              <a:rPr lang="en-US" sz="2400" dirty="0" smtClean="0">
                <a:latin typeface="Arial"/>
                <a:cs typeface="Arial"/>
              </a:rPr>
              <a:t>Is it stable?</a:t>
            </a:r>
          </a:p>
        </p:txBody>
      </p:sp>
    </p:spTree>
    <p:extLst>
      <p:ext uri="{BB962C8B-B14F-4D97-AF65-F5344CB8AC3E}">
        <p14:creationId xmlns:p14="http://schemas.microsoft.com/office/powerpoint/2010/main" val="53902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3 at 4.0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270034"/>
            <a:ext cx="5931647" cy="2868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52" y="283883"/>
            <a:ext cx="8430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Equations for particle fluid interacting with an incompressible</a:t>
            </a:r>
          </a:p>
          <a:p>
            <a:r>
              <a:rPr lang="en-US" sz="2400" dirty="0" smtClean="0">
                <a:latin typeface="Arial"/>
                <a:cs typeface="Arial"/>
              </a:rPr>
              <a:t>gas disk via aerodynamic forces only: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335058" y="2614706"/>
            <a:ext cx="268941" cy="13745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63763" y="2689411"/>
            <a:ext cx="17240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symmetric </a:t>
            </a:r>
          </a:p>
          <a:p>
            <a:r>
              <a:rPr lang="en-US" sz="2400" dirty="0" smtClean="0">
                <a:latin typeface="Arial"/>
                <a:cs typeface="Arial"/>
              </a:rPr>
              <a:t>momentum</a:t>
            </a:r>
          </a:p>
          <a:p>
            <a:r>
              <a:rPr lang="en-US" sz="2400" dirty="0" smtClean="0">
                <a:latin typeface="Arial"/>
                <a:cs typeface="Arial"/>
              </a:rPr>
              <a:t>exchange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81" y="4918180"/>
            <a:ext cx="7171763" cy="753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352" y="4326230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Well defined equilibrium solution by </a:t>
            </a:r>
            <a:r>
              <a:rPr lang="en-US" sz="2400" i="1" dirty="0" smtClean="0">
                <a:latin typeface="Arial"/>
                <a:cs typeface="Arial"/>
              </a:rPr>
              <a:t>Nakagawa et al. 86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352" y="5791162"/>
            <a:ext cx="8250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Depends explicitly on relative densities of gas, solids… gas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has non-zero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v</a:t>
            </a:r>
            <a:r>
              <a:rPr lang="en-US" sz="2400" baseline="-25000" dirty="0" err="1" smtClean="0">
                <a:solidFill>
                  <a:schemeClr val="bg2"/>
                </a:solidFill>
                <a:latin typeface="Arial"/>
                <a:cs typeface="Arial"/>
              </a:rPr>
              <a:t>r</a:t>
            </a:r>
            <a:r>
              <a:rPr lang="en-US" sz="24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in 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absence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of angular momentum transport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5058" y="1270034"/>
            <a:ext cx="1724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e.g. </a:t>
            </a:r>
            <a:r>
              <a:rPr lang="en-US" sz="2000" dirty="0" err="1" smtClean="0">
                <a:latin typeface="Arial"/>
                <a:cs typeface="Arial"/>
              </a:rPr>
              <a:t>Youdin</a:t>
            </a:r>
            <a:r>
              <a:rPr lang="en-US" sz="2000" dirty="0" smtClean="0">
                <a:latin typeface="Arial"/>
                <a:cs typeface="Arial"/>
              </a:rPr>
              <a:t> &amp; 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Goodman ‘05</a:t>
            </a:r>
          </a:p>
        </p:txBody>
      </p:sp>
    </p:spTree>
    <p:extLst>
      <p:ext uri="{BB962C8B-B14F-4D97-AF65-F5344CB8AC3E}">
        <p14:creationId xmlns:p14="http://schemas.microsoft.com/office/powerpoint/2010/main" val="223785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37646" y="360100"/>
            <a:ext cx="29387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Streaming instability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176" y="1075766"/>
            <a:ext cx="74217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Nakagawa et al. ‘86 solution is </a:t>
            </a:r>
            <a:r>
              <a:rPr lang="en-US" sz="2400" i="1" dirty="0" smtClean="0">
                <a:latin typeface="Arial"/>
                <a:cs typeface="Arial"/>
              </a:rPr>
              <a:t>linearly unstable</a:t>
            </a:r>
            <a:r>
              <a:rPr lang="en-US" sz="2400" dirty="0" smtClean="0">
                <a:latin typeface="Arial"/>
                <a:cs typeface="Arial"/>
              </a:rPr>
              <a:t> – the </a:t>
            </a:r>
          </a:p>
          <a:p>
            <a:r>
              <a:rPr lang="en-US" sz="2400" b="1" dirty="0" smtClean="0">
                <a:latin typeface="Arial"/>
                <a:cs typeface="Arial"/>
              </a:rPr>
              <a:t>streaming instability </a:t>
            </a:r>
            <a:r>
              <a:rPr lang="en-US" sz="2400" i="1" dirty="0" smtClean="0">
                <a:latin typeface="Arial"/>
                <a:cs typeface="Arial"/>
              </a:rPr>
              <a:t>(</a:t>
            </a:r>
            <a:r>
              <a:rPr lang="en-US" sz="2400" i="1" dirty="0" err="1" smtClean="0">
                <a:latin typeface="Arial"/>
                <a:cs typeface="Arial"/>
              </a:rPr>
              <a:t>Youdin</a:t>
            </a:r>
            <a:r>
              <a:rPr lang="en-US" sz="2400" i="1" dirty="0" smtClean="0">
                <a:latin typeface="Arial"/>
                <a:cs typeface="Arial"/>
              </a:rPr>
              <a:t> &amp; Goodman ‘05)</a:t>
            </a:r>
          </a:p>
          <a:p>
            <a:endParaRPr lang="en-US" sz="2400" b="1" i="1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Essential ingredients of the instability: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dust pile-up in pressure maxima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feedback on gas that strengthens the maxima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rotation so centrifugal force can balance </a:t>
            </a:r>
            <a:r>
              <a:rPr lang="en-US" sz="2400" dirty="0" err="1" smtClean="0">
                <a:latin typeface="Arial"/>
                <a:cs typeface="Arial"/>
              </a:rPr>
              <a:t>dP</a:t>
            </a:r>
            <a:r>
              <a:rPr lang="en-US" sz="2400" dirty="0" smtClean="0">
                <a:latin typeface="Arial"/>
                <a:cs typeface="Arial"/>
              </a:rPr>
              <a:t> / </a:t>
            </a:r>
            <a:r>
              <a:rPr lang="en-US" sz="2400" dirty="0" err="1" smtClean="0">
                <a:latin typeface="Arial"/>
                <a:cs typeface="Arial"/>
              </a:rPr>
              <a:t>dr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1197" y="4225548"/>
            <a:ext cx="78021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Even simplest description (assuming particles move at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their terminal velocity) is complex. Growth rate depends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on the stopping time 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, mass fractions in solids and dust</a:t>
            </a:r>
          </a:p>
        </p:txBody>
      </p:sp>
    </p:spTree>
    <p:extLst>
      <p:ext uri="{BB962C8B-B14F-4D97-AF65-F5344CB8AC3E}">
        <p14:creationId xmlns:p14="http://schemas.microsoft.com/office/powerpoint/2010/main" val="165370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3-03 at 11.40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35"/>
          <a:stretch/>
        </p:blipFill>
        <p:spPr>
          <a:xfrm>
            <a:off x="283884" y="254000"/>
            <a:ext cx="4497294" cy="4563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5411" y="268941"/>
            <a:ext cx="36919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Growth rate of streaming</a:t>
            </a:r>
          </a:p>
          <a:p>
            <a:r>
              <a:rPr lang="en-US" sz="2400" dirty="0" smtClean="0">
                <a:latin typeface="Arial"/>
                <a:cs typeface="Arial"/>
              </a:rPr>
              <a:t>instability as function of</a:t>
            </a:r>
          </a:p>
          <a:p>
            <a:r>
              <a:rPr lang="en-US" sz="2400" dirty="0" smtClean="0">
                <a:latin typeface="Arial"/>
                <a:cs typeface="Arial"/>
              </a:rPr>
              <a:t>particle stopping time and</a:t>
            </a:r>
          </a:p>
          <a:p>
            <a:r>
              <a:rPr lang="en-US" sz="2400" dirty="0" smtClean="0">
                <a:latin typeface="Arial"/>
                <a:cs typeface="Arial"/>
              </a:rPr>
              <a:t>local dust to gas ratio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0824" y="4417397"/>
            <a:ext cx="2885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Youdin</a:t>
            </a:r>
            <a:r>
              <a:rPr lang="en-US" sz="2000" i="1" dirty="0" smtClean="0">
                <a:latin typeface="Arial"/>
                <a:cs typeface="Arial"/>
              </a:rPr>
              <a:t> &amp; Goodman ‘05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176" y="5199530"/>
            <a:ext cx="72122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linear growth rates are primarily f(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generally clumping occurs on small scales (&lt; h)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competition between growth and radial drift times</a:t>
            </a:r>
          </a:p>
        </p:txBody>
      </p:sp>
    </p:spTree>
    <p:extLst>
      <p:ext uri="{BB962C8B-B14F-4D97-AF65-F5344CB8AC3E}">
        <p14:creationId xmlns:p14="http://schemas.microsoft.com/office/powerpoint/2010/main" val="319109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21529" y="255511"/>
            <a:ext cx="29220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Non-linear evolution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75647" y="5513295"/>
            <a:ext cx="19124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22940" y="2106706"/>
            <a:ext cx="1" cy="2303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77767" y="5283357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6488" y="15987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42001" y="998542"/>
            <a:ext cx="27121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Clumping of solids</a:t>
            </a:r>
          </a:p>
          <a:p>
            <a:r>
              <a:rPr lang="en-US" sz="2400" dirty="0" smtClean="0">
                <a:latin typeface="Arial"/>
                <a:cs typeface="Arial"/>
              </a:rPr>
              <a:t>with respect to the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local gas density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1529" y="6119841"/>
            <a:ext cx="5355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See also poster by Andreas Schreiber</a:t>
            </a:r>
            <a:r>
              <a:rPr lang="en-US" dirty="0"/>
              <a:t>		</a:t>
            </a:r>
          </a:p>
        </p:txBody>
      </p:sp>
      <p:pic>
        <p:nvPicPr>
          <p:cNvPr id="4" name="Picture 3" descr="Screen Shot 2015-03-18 at 6.26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3" y="1206154"/>
            <a:ext cx="4601415" cy="407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1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4 at 3.2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" y="3447443"/>
            <a:ext cx="7351059" cy="3158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81" y="115561"/>
            <a:ext cx="4452471" cy="2956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35529" y="289926"/>
            <a:ext cx="19982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Interpretation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118" y="941294"/>
            <a:ext cx="42883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Various imperfect analogies: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peloton (collective effect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	involving drag)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dust feedback on gas 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	to amplify pressure 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	maximum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4707" y="5898027"/>
            <a:ext cx="1197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Jacquet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</a:p>
          <a:p>
            <a:r>
              <a:rPr lang="en-US" sz="2000" i="1" dirty="0" smtClean="0">
                <a:latin typeface="Arial"/>
                <a:cs typeface="Arial"/>
              </a:rPr>
              <a:t>et al. ‘11</a:t>
            </a:r>
          </a:p>
        </p:txBody>
      </p:sp>
    </p:spTree>
    <p:extLst>
      <p:ext uri="{BB962C8B-B14F-4D97-AF65-F5344CB8AC3E}">
        <p14:creationId xmlns:p14="http://schemas.microsoft.com/office/powerpoint/2010/main" val="313614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4 at 2.3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251"/>
            <a:ext cx="9144000" cy="3237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2471" y="4171891"/>
            <a:ext cx="2015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Bai</a:t>
            </a:r>
            <a:r>
              <a:rPr lang="en-US" sz="2000" i="1" dirty="0" smtClean="0">
                <a:latin typeface="Arial"/>
                <a:cs typeface="Arial"/>
              </a:rPr>
              <a:t> &amp; Stone ‘10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471" y="247284"/>
            <a:ext cx="521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Maximum densities of solids attained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823" y="4751294"/>
            <a:ext cx="5711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2D numerical simulations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varying overall dust / gas ratio Z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equal mass per logarithmic bin in </a:t>
            </a:r>
            <a:r>
              <a:rPr lang="en-US" sz="2400" dirty="0" smtClean="0">
                <a:latin typeface="Symbol" charset="2"/>
                <a:cs typeface="Symbol" charset="2"/>
              </a:rPr>
              <a:t>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models with different </a:t>
            </a:r>
            <a:r>
              <a:rPr lang="en-US" sz="2400" dirty="0" err="1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err="1" smtClean="0">
                <a:latin typeface="Arial"/>
                <a:cs typeface="Arial"/>
              </a:rPr>
              <a:t>min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11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250" y="1746250"/>
            <a:ext cx="59041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Disk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Disk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Turbulence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Episodic accretion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Single particle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Ice lines and persistent radial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Transient structures in disks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Disk dispersal</a:t>
            </a:r>
          </a:p>
        </p:txBody>
      </p:sp>
    </p:spTree>
    <p:extLst>
      <p:ext uri="{BB962C8B-B14F-4D97-AF65-F5344CB8AC3E}">
        <p14:creationId xmlns:p14="http://schemas.microsoft.com/office/powerpoint/2010/main" val="276965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3-14 at 2.4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7" y="214408"/>
            <a:ext cx="6081062" cy="45991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82708" y="1852707"/>
            <a:ext cx="0" cy="1718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97412" y="5124822"/>
            <a:ext cx="17630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2" y="971177"/>
            <a:ext cx="766548" cy="7489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39765" y="4924767"/>
            <a:ext cx="171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stopping 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239" y="5816424"/>
            <a:ext cx="1621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3 regimes:</a:t>
            </a:r>
          </a:p>
        </p:txBody>
      </p:sp>
      <p:sp>
        <p:nvSpPr>
          <p:cNvPr id="16" name="Left Brace 15"/>
          <p:cNvSpPr/>
          <p:nvPr/>
        </p:nvSpPr>
        <p:spPr>
          <a:xfrm>
            <a:off x="2211300" y="5513295"/>
            <a:ext cx="194235" cy="1105647"/>
          </a:xfrm>
          <a:prstGeom prst="leftBrac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25061" y="5433555"/>
            <a:ext cx="631454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small 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, particles remain 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suspended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t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~ 0.1 – strong clumping due to streaming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large bodies, radial drift wins</a:t>
            </a:r>
            <a:endParaRPr lang="en-US" sz="2400" dirty="0" smtClean="0">
              <a:solidFill>
                <a:schemeClr val="bg2"/>
              </a:solidFill>
              <a:latin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6588" y="4045956"/>
            <a:ext cx="1424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Carrera </a:t>
            </a:r>
          </a:p>
          <a:p>
            <a:r>
              <a:rPr lang="en-US" sz="2400" i="1" dirty="0" smtClean="0">
                <a:latin typeface="Arial"/>
                <a:cs typeface="Arial"/>
              </a:rPr>
              <a:t>et al. ‘15</a:t>
            </a:r>
          </a:p>
        </p:txBody>
      </p:sp>
    </p:spTree>
    <p:extLst>
      <p:ext uri="{BB962C8B-B14F-4D97-AF65-F5344CB8AC3E}">
        <p14:creationId xmlns:p14="http://schemas.microsoft.com/office/powerpoint/2010/main" val="24322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588" y="5289197"/>
            <a:ext cx="658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Streaming instability in (</a:t>
            </a:r>
            <a:r>
              <a:rPr lang="en-US" sz="2400" dirty="0" err="1" smtClean="0">
                <a:latin typeface="Arial"/>
                <a:cs typeface="Arial"/>
              </a:rPr>
              <a:t>r,</a:t>
            </a:r>
            <a:r>
              <a:rPr lang="en-US" sz="2400" dirty="0" err="1" smtClean="0">
                <a:latin typeface="Symbol" charset="2"/>
                <a:cs typeface="Symbol" charset="2"/>
              </a:rPr>
              <a:t>f</a:t>
            </a:r>
            <a:r>
              <a:rPr lang="en-US" sz="2400" dirty="0" smtClean="0">
                <a:latin typeface="Arial"/>
                <a:cs typeface="Arial"/>
              </a:rPr>
              <a:t>), turn on self-gravity</a:t>
            </a:r>
          </a:p>
          <a:p>
            <a:r>
              <a:rPr lang="en-US" sz="2400" dirty="0" smtClean="0">
                <a:latin typeface="Arial"/>
                <a:cs typeface="Arial"/>
              </a:rPr>
              <a:t>in saturated state of the instability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5294" y="6269585"/>
            <a:ext cx="2528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Simon et al., in prep</a:t>
            </a:r>
          </a:p>
        </p:txBody>
      </p:sp>
      <p:pic>
        <p:nvPicPr>
          <p:cNvPr id="2" name="Picture 1" descr="Screen Shot 2015-03-18 at 6.2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0" y="219981"/>
            <a:ext cx="2717800" cy="2730500"/>
          </a:xfrm>
          <a:prstGeom prst="rect">
            <a:avLst/>
          </a:prstGeom>
        </p:spPr>
      </p:pic>
      <p:pic>
        <p:nvPicPr>
          <p:cNvPr id="3" name="Picture 2" descr="Screen Shot 2015-03-18 at 6.27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64" y="1118383"/>
            <a:ext cx="2717800" cy="2730500"/>
          </a:xfrm>
          <a:prstGeom prst="rect">
            <a:avLst/>
          </a:prstGeom>
        </p:spPr>
      </p:pic>
      <p:pic>
        <p:nvPicPr>
          <p:cNvPr id="5" name="Picture 4" descr="Screen Shot 2015-03-18 at 6.27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748" y="2073367"/>
            <a:ext cx="27178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2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3-03 at 11.4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587"/>
            <a:ext cx="9144000" cy="4480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471" y="292107"/>
            <a:ext cx="6941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Size of streaming-induced clumps / </a:t>
            </a:r>
            <a:r>
              <a:rPr lang="en-US" sz="2400" dirty="0" err="1" smtClean="0">
                <a:latin typeface="Arial"/>
                <a:cs typeface="Arial"/>
              </a:rPr>
              <a:t>planetesimals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6235" y="5662706"/>
            <a:ext cx="6662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Current simulations suggest </a:t>
            </a:r>
            <a:r>
              <a:rPr lang="en-US" sz="2400" i="1" dirty="0" smtClean="0">
                <a:latin typeface="Arial"/>
                <a:cs typeface="Arial"/>
              </a:rPr>
              <a:t>very large</a:t>
            </a:r>
            <a:r>
              <a:rPr lang="en-US" sz="2400" dirty="0" smtClean="0">
                <a:latin typeface="Arial"/>
                <a:cs typeface="Arial"/>
              </a:rPr>
              <a:t> bodies </a:t>
            </a:r>
          </a:p>
          <a:p>
            <a:r>
              <a:rPr lang="en-US" sz="2400" dirty="0" smtClean="0">
                <a:latin typeface="Arial"/>
                <a:cs typeface="Arial"/>
              </a:rPr>
              <a:t>are formed via this process </a:t>
            </a:r>
            <a:r>
              <a:rPr lang="en-US" sz="2400" i="1" dirty="0" smtClean="0">
                <a:latin typeface="Arial"/>
                <a:cs typeface="Arial"/>
              </a:rPr>
              <a:t>(Johansen et al. 11)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16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941" y="672353"/>
            <a:ext cx="7352193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How are pre-conditions for streaming instability (high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, moderately enhanced dust / gas ratio) attained?</a:t>
            </a:r>
            <a:endParaRPr lang="en-US" sz="2400" dirty="0" smtClean="0">
              <a:solidFill>
                <a:schemeClr val="tx2"/>
              </a:solidFill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41" y="1957294"/>
            <a:ext cx="7212231" cy="1200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Can this work: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in inner disk, where </a:t>
            </a:r>
            <a:r>
              <a:rPr lang="en-US" sz="24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~ 0.1 is a large particle?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across a broad range of radii?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6941" y="3594108"/>
            <a:ext cx="7074373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Are numerical results on </a:t>
            </a:r>
            <a:r>
              <a:rPr lang="en-US" sz="2400" dirty="0" err="1" smtClean="0">
                <a:solidFill>
                  <a:schemeClr val="tx2"/>
                </a:solidFill>
                <a:latin typeface="Arial"/>
                <a:cs typeface="Arial"/>
              </a:rPr>
              <a:t>planetesimal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size robust?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6941" y="4527177"/>
            <a:ext cx="7728197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Is “pre-concentration” of solids in vortices, particle traps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necessary or important?</a:t>
            </a:r>
          </a:p>
        </p:txBody>
      </p:sp>
    </p:spTree>
    <p:extLst>
      <p:ext uri="{BB962C8B-B14F-4D97-AF65-F5344CB8AC3E}">
        <p14:creationId xmlns:p14="http://schemas.microsoft.com/office/powerpoint/2010/main" val="211073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4353" y="333374"/>
            <a:ext cx="3899648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Diffusive evolution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647" y="1359647"/>
            <a:ext cx="8516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Start by considering evolution of a trace species of </a:t>
            </a:r>
            <a:r>
              <a:rPr lang="en-US" sz="2400" i="1" dirty="0" smtClean="0">
                <a:latin typeface="Arial"/>
                <a:cs typeface="Arial"/>
              </a:rPr>
              <a:t>gas</a:t>
            </a:r>
            <a:r>
              <a:rPr lang="en-US" sz="2400" dirty="0" smtClean="0">
                <a:latin typeface="Arial"/>
                <a:cs typeface="Arial"/>
              </a:rPr>
              <a:t> within</a:t>
            </a:r>
          </a:p>
          <a:p>
            <a:r>
              <a:rPr lang="en-US" sz="2400" dirty="0" smtClean="0">
                <a:latin typeface="Arial"/>
                <a:cs typeface="Arial"/>
              </a:rPr>
              <a:t>the disk (e.g. gas-phase CO)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4" y="2569885"/>
            <a:ext cx="319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Define </a:t>
            </a:r>
            <a:r>
              <a:rPr lang="en-US" sz="2400" b="1" dirty="0" smtClean="0">
                <a:latin typeface="Arial"/>
                <a:cs typeface="Arial"/>
              </a:rPr>
              <a:t>concentration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10" y="2459173"/>
            <a:ext cx="1252817" cy="759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4" y="3459641"/>
            <a:ext cx="2682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Continuity implies: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4" y="4320856"/>
            <a:ext cx="7759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If the diffusion depends only on the gas properties, then</a:t>
            </a:r>
          </a:p>
          <a:p>
            <a:r>
              <a:rPr lang="en-US" sz="2400" dirty="0" smtClean="0">
                <a:latin typeface="Arial"/>
                <a:cs typeface="Arial"/>
              </a:rPr>
              <a:t>the flux is: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58" y="5013160"/>
            <a:ext cx="3585882" cy="36660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4377765" y="5498353"/>
            <a:ext cx="0" cy="463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93228" y="5498353"/>
            <a:ext cx="0" cy="463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9278" y="5961529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advection with</a:t>
            </a:r>
          </a:p>
          <a:p>
            <a:r>
              <a:rPr lang="en-US" sz="2000" dirty="0" smtClean="0">
                <a:latin typeface="Arial"/>
                <a:cs typeface="Arial"/>
              </a:rPr>
              <a:t>mean gas flow </a:t>
            </a:r>
            <a:r>
              <a:rPr lang="en-US" sz="2000" b="1" dirty="0" smtClean="0">
                <a:latin typeface="Arial"/>
                <a:cs typeface="Arial"/>
              </a:rPr>
              <a:t>v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0720" y="5961529"/>
            <a:ext cx="3463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diffusion where there</a:t>
            </a:r>
          </a:p>
          <a:p>
            <a:r>
              <a:rPr lang="en-US" sz="2000" dirty="0" smtClean="0">
                <a:latin typeface="Arial"/>
                <a:cs typeface="Arial"/>
              </a:rPr>
              <a:t>is a gradient in concentration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57" y="3342022"/>
            <a:ext cx="2748819" cy="7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412" y="210691"/>
            <a:ext cx="468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For an axisymmetric disk, obtain: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53" y="753085"/>
            <a:ext cx="4915648" cy="819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7412" y="1673042"/>
            <a:ext cx="79633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 a steady disk, </a:t>
            </a:r>
            <a:r>
              <a:rPr lang="en-US" sz="2400" dirty="0" err="1" smtClean="0">
                <a:latin typeface="Arial"/>
                <a:cs typeface="Arial"/>
              </a:rPr>
              <a:t>v</a:t>
            </a:r>
            <a:r>
              <a:rPr lang="en-US" sz="2400" baseline="-25000" dirty="0" err="1" smtClean="0">
                <a:latin typeface="Arial"/>
                <a:cs typeface="Arial"/>
              </a:rPr>
              <a:t>r</a:t>
            </a:r>
            <a:r>
              <a:rPr lang="en-US" sz="2400" dirty="0" smtClean="0">
                <a:latin typeface="Arial"/>
                <a:cs typeface="Arial"/>
              </a:rPr>
              <a:t> = -3</a:t>
            </a:r>
            <a:r>
              <a:rPr lang="en-US" sz="2400" dirty="0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latin typeface="Arial"/>
                <a:cs typeface="Arial"/>
              </a:rPr>
              <a:t> / 2r. Solutions are very strongly</a:t>
            </a:r>
          </a:p>
          <a:p>
            <a:r>
              <a:rPr lang="en-US" sz="2400" dirty="0" smtClean="0">
                <a:latin typeface="Arial"/>
                <a:cs typeface="Arial"/>
              </a:rPr>
              <a:t>dependent on relative strength of viscosity and diffusivity: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Sc</a:t>
            </a:r>
            <a:r>
              <a:rPr lang="en-US" sz="2400" dirty="0" smtClean="0">
                <a:latin typeface="Arial"/>
                <a:cs typeface="Arial"/>
              </a:rPr>
              <a:t> = </a:t>
            </a:r>
            <a:r>
              <a:rPr lang="en-US" sz="2400" dirty="0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latin typeface="Arial"/>
                <a:cs typeface="Arial"/>
              </a:rPr>
              <a:t> / D (the Schmidt number)</a:t>
            </a:r>
          </a:p>
        </p:txBody>
      </p:sp>
      <p:pic>
        <p:nvPicPr>
          <p:cNvPr id="13" name="Picture 12" descr="figure_Ch4_contamina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 r="2506" b="35730"/>
          <a:stretch/>
        </p:blipFill>
        <p:spPr>
          <a:xfrm>
            <a:off x="231590" y="3048001"/>
            <a:ext cx="5734407" cy="36008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82290" y="3048001"/>
            <a:ext cx="26132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For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 ~ r</a:t>
            </a:r>
            <a:r>
              <a:rPr lang="en-US" sz="2400" baseline="30000" dirty="0" smtClean="0">
                <a:latin typeface="Arial"/>
                <a:cs typeface="Arial"/>
              </a:rPr>
              <a:t>-2</a:t>
            </a:r>
            <a:r>
              <a:rPr lang="en-US" sz="2400" dirty="0" smtClean="0">
                <a:latin typeface="Arial"/>
                <a:cs typeface="Arial"/>
              </a:rPr>
              <a:t>, </a:t>
            </a:r>
          </a:p>
          <a:p>
            <a:r>
              <a:rPr lang="en-US" sz="2400" dirty="0" smtClean="0">
                <a:latin typeface="Arial"/>
                <a:cs typeface="Arial"/>
              </a:rPr>
              <a:t>maximum fraction</a:t>
            </a:r>
          </a:p>
          <a:p>
            <a:r>
              <a:rPr lang="en-US" sz="2400" dirty="0" smtClean="0">
                <a:latin typeface="Arial"/>
                <a:cs typeface="Arial"/>
              </a:rPr>
              <a:t>of contaminant, </a:t>
            </a:r>
          </a:p>
          <a:p>
            <a:r>
              <a:rPr lang="en-US" sz="2400" dirty="0" smtClean="0">
                <a:latin typeface="Arial"/>
                <a:cs typeface="Arial"/>
              </a:rPr>
              <a:t>released at x = 1,</a:t>
            </a:r>
          </a:p>
          <a:p>
            <a:r>
              <a:rPr lang="en-US" sz="2400" dirty="0" smtClean="0">
                <a:latin typeface="Arial"/>
                <a:cs typeface="Arial"/>
              </a:rPr>
              <a:t>that is ever at </a:t>
            </a:r>
          </a:p>
          <a:p>
            <a:r>
              <a:rPr lang="en-US" sz="2400" dirty="0" smtClean="0">
                <a:latin typeface="Arial"/>
                <a:cs typeface="Arial"/>
              </a:rPr>
              <a:t>radius x or larger </a:t>
            </a:r>
          </a:p>
        </p:txBody>
      </p:sp>
    </p:spTree>
    <p:extLst>
      <p:ext uri="{BB962C8B-B14F-4D97-AF65-F5344CB8AC3E}">
        <p14:creationId xmlns:p14="http://schemas.microsoft.com/office/powerpoint/2010/main" val="148353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2 at 9.28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1093" cy="6544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5798" y="6144125"/>
            <a:ext cx="1730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Zhu et al. ‘15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3165" y="89646"/>
            <a:ext cx="2489884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 ideal and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ambipolar</a:t>
            </a:r>
            <a:r>
              <a:rPr lang="en-US" sz="2400" dirty="0" smtClean="0">
                <a:latin typeface="Arial"/>
                <a:cs typeface="Arial"/>
              </a:rPr>
              <a:t> MHD,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Sc</a:t>
            </a:r>
            <a:r>
              <a:rPr lang="en-US" sz="2400" dirty="0" smtClean="0">
                <a:latin typeface="Arial"/>
                <a:cs typeface="Arial"/>
              </a:rPr>
              <a:t> for radial </a:t>
            </a:r>
          </a:p>
          <a:p>
            <a:r>
              <a:rPr lang="en-US" sz="2400" dirty="0" smtClean="0">
                <a:latin typeface="Arial"/>
                <a:cs typeface="Arial"/>
              </a:rPr>
              <a:t>diffusion (</a:t>
            </a:r>
            <a:r>
              <a:rPr lang="en-US" sz="2400" dirty="0" err="1" smtClean="0">
                <a:latin typeface="Arial"/>
                <a:cs typeface="Arial"/>
              </a:rPr>
              <a:t>Sc</a:t>
            </a:r>
            <a:r>
              <a:rPr lang="en-US" sz="2400" baseline="-25000" dirty="0" err="1" smtClean="0">
                <a:latin typeface="Arial"/>
                <a:cs typeface="Arial"/>
              </a:rPr>
              <a:t>x</a:t>
            </a:r>
            <a:r>
              <a:rPr lang="en-US" sz="2400" dirty="0" smtClean="0">
                <a:latin typeface="Arial"/>
                <a:cs typeface="Arial"/>
              </a:rPr>
              <a:t>) </a:t>
            </a:r>
          </a:p>
          <a:p>
            <a:r>
              <a:rPr lang="en-US" sz="2400" dirty="0" smtClean="0">
                <a:latin typeface="Arial"/>
                <a:cs typeface="Arial"/>
              </a:rPr>
              <a:t>is generally </a:t>
            </a:r>
          </a:p>
          <a:p>
            <a:r>
              <a:rPr lang="en-US" sz="2400" dirty="0" smtClean="0">
                <a:latin typeface="Arial"/>
                <a:cs typeface="Arial"/>
              </a:rPr>
              <a:t>within factor</a:t>
            </a:r>
          </a:p>
          <a:p>
            <a:r>
              <a:rPr lang="en-US" sz="2400" dirty="0" smtClean="0">
                <a:latin typeface="Arial"/>
                <a:cs typeface="Arial"/>
              </a:rPr>
              <a:t>of ~2 of unity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Larger variations</a:t>
            </a:r>
          </a:p>
          <a:p>
            <a:r>
              <a:rPr lang="en-US" sz="2400" dirty="0" smtClean="0">
                <a:latin typeface="Arial"/>
                <a:cs typeface="Arial"/>
              </a:rPr>
              <a:t>for vertical </a:t>
            </a:r>
          </a:p>
          <a:p>
            <a:r>
              <a:rPr lang="en-US" sz="2400" dirty="0" smtClean="0">
                <a:latin typeface="Arial"/>
                <a:cs typeface="Arial"/>
              </a:rPr>
              <a:t>diffusion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3165" y="4646706"/>
            <a:ext cx="242887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Schmidt number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in Hall MHD?</a:t>
            </a:r>
          </a:p>
        </p:txBody>
      </p:sp>
    </p:spTree>
    <p:extLst>
      <p:ext uri="{BB962C8B-B14F-4D97-AF65-F5344CB8AC3E}">
        <p14:creationId xmlns:p14="http://schemas.microsoft.com/office/powerpoint/2010/main" val="372057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48941" y="333374"/>
            <a:ext cx="3795060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Particle transport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94" y="2618043"/>
            <a:ext cx="4915648" cy="819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000" y="1299883"/>
            <a:ext cx="817267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How will this change if the trace species is a solid particle?</a:t>
            </a:r>
          </a:p>
          <a:p>
            <a:r>
              <a:rPr lang="en-US" sz="2400" i="1" dirty="0" smtClean="0">
                <a:latin typeface="Arial"/>
                <a:cs typeface="Arial"/>
              </a:rPr>
              <a:t>Very </a:t>
            </a:r>
            <a:r>
              <a:rPr lang="en-US" sz="2400" dirty="0" smtClean="0">
                <a:latin typeface="Arial"/>
                <a:cs typeface="Arial"/>
              </a:rPr>
              <a:t>small particles will be so well-coupled as to behave </a:t>
            </a:r>
          </a:p>
          <a:p>
            <a:r>
              <a:rPr lang="en-US" sz="2400" dirty="0" smtClean="0">
                <a:latin typeface="Arial"/>
                <a:cs typeface="Arial"/>
              </a:rPr>
              <a:t>like gas. For larger particles: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215529" y="3437318"/>
            <a:ext cx="0" cy="701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43176" y="4228353"/>
            <a:ext cx="2964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radial velocity needs to </a:t>
            </a:r>
          </a:p>
          <a:p>
            <a:r>
              <a:rPr lang="en-US" sz="2000" dirty="0" smtClean="0">
                <a:latin typeface="Arial"/>
                <a:cs typeface="Arial"/>
              </a:rPr>
              <a:t>include the aerodynamic </a:t>
            </a:r>
          </a:p>
          <a:p>
            <a:r>
              <a:rPr lang="en-US" sz="2000" dirty="0" smtClean="0">
                <a:latin typeface="Arial"/>
                <a:cs typeface="Arial"/>
              </a:rPr>
              <a:t>drift term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58235" y="3437318"/>
            <a:ext cx="0" cy="1059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19412" y="4512236"/>
            <a:ext cx="38964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diffusion is now not only different</a:t>
            </a:r>
          </a:p>
          <a:p>
            <a:r>
              <a:rPr lang="en-US" sz="2000" dirty="0" smtClean="0">
                <a:latin typeface="Arial"/>
                <a:cs typeface="Arial"/>
              </a:rPr>
              <a:t>(in principle) from gas viscosity,</a:t>
            </a:r>
          </a:p>
          <a:p>
            <a:r>
              <a:rPr lang="en-US" sz="2000" dirty="0" smtClean="0">
                <a:latin typeface="Arial"/>
                <a:cs typeface="Arial"/>
              </a:rPr>
              <a:t>but also size-dependent… large</a:t>
            </a:r>
          </a:p>
          <a:p>
            <a:r>
              <a:rPr lang="en-US" sz="2000" dirty="0" smtClean="0">
                <a:latin typeface="Arial"/>
                <a:cs typeface="Arial"/>
              </a:rPr>
              <a:t>particles’ inertia means they are </a:t>
            </a:r>
          </a:p>
          <a:p>
            <a:r>
              <a:rPr lang="en-US" sz="2000" dirty="0" smtClean="0">
                <a:latin typeface="Arial"/>
                <a:cs typeface="Arial"/>
              </a:rPr>
              <a:t>less affected by turbulence</a:t>
            </a:r>
          </a:p>
        </p:txBody>
      </p:sp>
    </p:spTree>
    <p:extLst>
      <p:ext uri="{BB962C8B-B14F-4D97-AF65-F5344CB8AC3E}">
        <p14:creationId xmlns:p14="http://schemas.microsoft.com/office/powerpoint/2010/main" val="169070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882" y="466030"/>
            <a:ext cx="7860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Recap</a:t>
            </a:r>
            <a:r>
              <a:rPr lang="en-US" sz="2400" dirty="0" smtClean="0">
                <a:latin typeface="Arial"/>
                <a:cs typeface="Arial"/>
              </a:rPr>
              <a:t>: aerodynamic drift occurs when </a:t>
            </a:r>
            <a:r>
              <a:rPr lang="en-US" sz="2400" dirty="0" err="1" smtClean="0">
                <a:latin typeface="Arial"/>
                <a:cs typeface="Arial"/>
              </a:rPr>
              <a:t>dP</a:t>
            </a:r>
            <a:r>
              <a:rPr lang="en-US" sz="2400" dirty="0" smtClean="0">
                <a:latin typeface="Arial"/>
                <a:cs typeface="Arial"/>
              </a:rPr>
              <a:t> / </a:t>
            </a:r>
            <a:r>
              <a:rPr lang="en-US" sz="2400" dirty="0" err="1" smtClean="0">
                <a:latin typeface="Arial"/>
                <a:cs typeface="Arial"/>
              </a:rPr>
              <a:t>dr</a:t>
            </a:r>
            <a:r>
              <a:rPr lang="en-US" sz="2400" dirty="0" smtClean="0">
                <a:latin typeface="Arial"/>
                <a:cs typeface="Arial"/>
              </a:rPr>
              <a:t> in the gas </a:t>
            </a:r>
          </a:p>
          <a:p>
            <a:r>
              <a:rPr lang="en-US" sz="2400" b="1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disk leads to a background flow that is non-</a:t>
            </a:r>
            <a:r>
              <a:rPr lang="en-US" sz="2400" dirty="0" err="1" smtClean="0">
                <a:latin typeface="Arial"/>
                <a:cs typeface="Arial"/>
              </a:rPr>
              <a:t>Keplerian</a:t>
            </a:r>
            <a:endParaRPr lang="en-US" sz="2400" b="1" dirty="0" smtClean="0">
              <a:latin typeface="Arial"/>
              <a:cs typeface="Arial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47" y="1617223"/>
            <a:ext cx="5556031" cy="1868143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2265706" y="1731636"/>
            <a:ext cx="303056" cy="17537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3719" y="2092396"/>
            <a:ext cx="1297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particle </a:t>
            </a:r>
          </a:p>
          <a:p>
            <a:r>
              <a:rPr lang="en-US" sz="2000" dirty="0" smtClean="0">
                <a:latin typeface="Arial"/>
                <a:cs typeface="Arial"/>
              </a:rPr>
              <a:t>equations</a:t>
            </a:r>
          </a:p>
          <a:p>
            <a:r>
              <a:rPr lang="en-US" sz="2000" dirty="0" smtClean="0">
                <a:latin typeface="Arial"/>
                <a:cs typeface="Arial"/>
              </a:rPr>
              <a:t>of motion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5706" y="3855870"/>
            <a:ext cx="6172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t</a:t>
            </a:r>
            <a:r>
              <a:rPr lang="en-US" sz="2400" baseline="-25000" dirty="0" err="1" smtClean="0">
                <a:latin typeface="Arial"/>
                <a:cs typeface="Arial"/>
              </a:rPr>
              <a:t>stop</a:t>
            </a:r>
            <a:r>
              <a:rPr lang="en-US" sz="2400" dirty="0" smtClean="0">
                <a:latin typeface="Arial"/>
                <a:cs typeface="Arial"/>
              </a:rPr>
              <a:t> is the time scale on which aerodynamic </a:t>
            </a:r>
          </a:p>
          <a:p>
            <a:r>
              <a:rPr lang="en-US" sz="2400" dirty="0" smtClean="0">
                <a:latin typeface="Arial"/>
                <a:cs typeface="Arial"/>
              </a:rPr>
              <a:t>drag slow a particle moving relative to gas</a:t>
            </a:r>
          </a:p>
        </p:txBody>
      </p:sp>
    </p:spTree>
    <p:extLst>
      <p:ext uri="{BB962C8B-B14F-4D97-AF65-F5344CB8AC3E}">
        <p14:creationId xmlns:p14="http://schemas.microsoft.com/office/powerpoint/2010/main" val="284031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882" y="466030"/>
            <a:ext cx="7860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Recap</a:t>
            </a:r>
            <a:r>
              <a:rPr lang="en-US" sz="2400" dirty="0" smtClean="0">
                <a:latin typeface="Arial"/>
                <a:cs typeface="Arial"/>
              </a:rPr>
              <a:t>: aerodynamic drift occurs when </a:t>
            </a:r>
            <a:r>
              <a:rPr lang="en-US" sz="2400" dirty="0" err="1" smtClean="0">
                <a:latin typeface="Arial"/>
                <a:cs typeface="Arial"/>
              </a:rPr>
              <a:t>dP</a:t>
            </a:r>
            <a:r>
              <a:rPr lang="en-US" sz="2400" dirty="0" smtClean="0">
                <a:latin typeface="Arial"/>
                <a:cs typeface="Arial"/>
              </a:rPr>
              <a:t> / </a:t>
            </a:r>
            <a:r>
              <a:rPr lang="en-US" sz="2400" dirty="0" err="1" smtClean="0">
                <a:latin typeface="Arial"/>
                <a:cs typeface="Arial"/>
              </a:rPr>
              <a:t>dr</a:t>
            </a:r>
            <a:r>
              <a:rPr lang="en-US" sz="2400" dirty="0" smtClean="0">
                <a:latin typeface="Arial"/>
                <a:cs typeface="Arial"/>
              </a:rPr>
              <a:t> in the gas </a:t>
            </a:r>
          </a:p>
          <a:p>
            <a:r>
              <a:rPr lang="en-US" sz="2400" b="1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disk leads to a background flow that is non-</a:t>
            </a:r>
            <a:r>
              <a:rPr lang="en-US" sz="2400" dirty="0" err="1" smtClean="0">
                <a:latin typeface="Arial"/>
                <a:cs typeface="Arial"/>
              </a:rPr>
              <a:t>Keplerian</a:t>
            </a:r>
            <a:endParaRPr lang="en-US" sz="2400" b="1" dirty="0" smtClean="0">
              <a:latin typeface="Arial"/>
              <a:cs typeface="Arial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3" y="1552653"/>
            <a:ext cx="3496235" cy="47966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3" y="1616551"/>
            <a:ext cx="2136588" cy="41576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71" y="2212115"/>
            <a:ext cx="3496235" cy="86352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076823" y="2420472"/>
            <a:ext cx="747059" cy="53564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figure_Ch4_drif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" r="3159" b="35949"/>
          <a:stretch/>
        </p:blipFill>
        <p:spPr>
          <a:xfrm>
            <a:off x="112060" y="3361766"/>
            <a:ext cx="5431674" cy="3421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0052" y="3466825"/>
            <a:ext cx="2554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e.g. (h / r) = 0.05, </a:t>
            </a:r>
          </a:p>
          <a:p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 = 0.01 at 5 AU</a:t>
            </a:r>
            <a:endParaRPr lang="en-US" sz="2400" dirty="0" smtClean="0"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0052" y="4505520"/>
            <a:ext cx="309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Radial drift problem</a:t>
            </a:r>
          </a:p>
        </p:txBody>
      </p:sp>
    </p:spTree>
    <p:extLst>
      <p:ext uri="{BB962C8B-B14F-4D97-AF65-F5344CB8AC3E}">
        <p14:creationId xmlns:p14="http://schemas.microsoft.com/office/powerpoint/2010/main" val="424536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411" y="375041"/>
            <a:ext cx="42850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Particle diffusion in turbulence</a:t>
            </a:r>
          </a:p>
        </p:txBody>
      </p:sp>
      <p:sp>
        <p:nvSpPr>
          <p:cNvPr id="11" name="Oval 10"/>
          <p:cNvSpPr/>
          <p:nvPr/>
        </p:nvSpPr>
        <p:spPr>
          <a:xfrm>
            <a:off x="791882" y="1255059"/>
            <a:ext cx="1299882" cy="1299882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1" idx="6"/>
          </p:cNvCxnSpPr>
          <p:nvPr/>
        </p:nvCxnSpPr>
        <p:spPr>
          <a:xfrm flipH="1">
            <a:off x="1882588" y="1905000"/>
            <a:ext cx="209176" cy="216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094753" y="1907992"/>
            <a:ext cx="131482" cy="213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 rot="6300000">
            <a:off x="1603218" y="2573144"/>
            <a:ext cx="1434353" cy="1299882"/>
            <a:chOff x="944282" y="1407459"/>
            <a:chExt cx="1434353" cy="1299882"/>
          </a:xfrm>
        </p:grpSpPr>
        <p:sp>
          <p:nvSpPr>
            <p:cNvPr id="26" name="Oval 25"/>
            <p:cNvSpPr/>
            <p:nvPr/>
          </p:nvSpPr>
          <p:spPr>
            <a:xfrm>
              <a:off x="944282" y="1407459"/>
              <a:ext cx="1299882" cy="1299882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>
              <a:stCxn id="26" idx="6"/>
            </p:cNvCxnSpPr>
            <p:nvPr/>
          </p:nvCxnSpPr>
          <p:spPr>
            <a:xfrm flipH="1">
              <a:off x="2034988" y="2057400"/>
              <a:ext cx="209176" cy="216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247153" y="2060392"/>
              <a:ext cx="131482" cy="213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8000000">
            <a:off x="2301829" y="958936"/>
            <a:ext cx="1434353" cy="1299882"/>
            <a:chOff x="944282" y="1407459"/>
            <a:chExt cx="1434353" cy="1299882"/>
          </a:xfrm>
        </p:grpSpPr>
        <p:sp>
          <p:nvSpPr>
            <p:cNvPr id="31" name="Oval 30"/>
            <p:cNvSpPr/>
            <p:nvPr/>
          </p:nvSpPr>
          <p:spPr>
            <a:xfrm>
              <a:off x="944282" y="1407459"/>
              <a:ext cx="1299882" cy="1299882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Connector 31"/>
            <p:cNvCxnSpPr>
              <a:stCxn id="31" idx="6"/>
            </p:cNvCxnSpPr>
            <p:nvPr/>
          </p:nvCxnSpPr>
          <p:spPr>
            <a:xfrm flipH="1">
              <a:off x="2034988" y="2057400"/>
              <a:ext cx="209176" cy="216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247153" y="2060392"/>
              <a:ext cx="131482" cy="213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854826" y="1103885"/>
            <a:ext cx="4801765" cy="2554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Describe turbulence as eddies,</a:t>
            </a:r>
          </a:p>
          <a:p>
            <a:r>
              <a:rPr lang="en-US" sz="2400" dirty="0" smtClean="0">
                <a:latin typeface="Arial"/>
                <a:cs typeface="Arial"/>
              </a:rPr>
              <a:t>time scale t</a:t>
            </a:r>
            <a:r>
              <a:rPr lang="en-US" sz="2400" baseline="-25000" dirty="0" smtClean="0">
                <a:latin typeface="Arial"/>
                <a:cs typeface="Arial"/>
              </a:rPr>
              <a:t>eddy</a:t>
            </a:r>
            <a:r>
              <a:rPr lang="en-US" sz="2400" dirty="0" smtClean="0">
                <a:latin typeface="Arial"/>
                <a:cs typeface="Arial"/>
              </a:rPr>
              <a:t>, velocity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>
                <a:latin typeface="Arial"/>
                <a:cs typeface="Arial"/>
              </a:rPr>
              <a:t>v</a:t>
            </a:r>
            <a:r>
              <a:rPr lang="en-US" sz="2400" baseline="-25000" dirty="0" err="1" smtClean="0">
                <a:latin typeface="Arial"/>
                <a:cs typeface="Arial"/>
              </a:rPr>
              <a:t>g</a:t>
            </a:r>
            <a:endParaRPr lang="en-US" sz="2400" baseline="-25000" dirty="0" smtClean="0">
              <a:latin typeface="Arial"/>
              <a:cs typeface="Arial"/>
            </a:endParaRPr>
          </a:p>
          <a:p>
            <a:endParaRPr lang="en-US" sz="2400" baseline="-250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Make dimensionless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Consider particle, stopping time </a:t>
            </a:r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, </a:t>
            </a:r>
          </a:p>
          <a:p>
            <a:r>
              <a:rPr lang="en-US" sz="2400" dirty="0" smtClean="0">
                <a:latin typeface="Arial"/>
                <a:cs typeface="Arial"/>
              </a:rPr>
              <a:t>in limit </a:t>
            </a:r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 &gt;&gt; 1 and </a:t>
            </a:r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smtClean="0">
                <a:latin typeface="Arial"/>
                <a:cs typeface="Arial"/>
              </a:rPr>
              <a:t>eddy</a:t>
            </a:r>
            <a:r>
              <a:rPr lang="en-US" sz="2400" dirty="0" smtClean="0">
                <a:latin typeface="Arial"/>
                <a:cs typeface="Arial"/>
              </a:rPr>
              <a:t> &lt;&lt; 1 </a:t>
            </a:r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8" y="2144004"/>
            <a:ext cx="2091764" cy="3470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7882" y="4146932"/>
            <a:ext cx="739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 time </a:t>
            </a:r>
            <a:r>
              <a:rPr lang="en-US" sz="2400" dirty="0" smtClean="0">
                <a:latin typeface="Symbol" charset="2"/>
                <a:cs typeface="Symbol" charset="2"/>
              </a:rPr>
              <a:t>W</a:t>
            </a:r>
            <a:r>
              <a:rPr lang="en-US" sz="2400" baseline="30000" dirty="0" smtClean="0">
                <a:latin typeface="Arial"/>
                <a:cs typeface="Arial"/>
              </a:rPr>
              <a:t>-1</a:t>
            </a:r>
            <a:r>
              <a:rPr lang="en-US" sz="2400" dirty="0" smtClean="0">
                <a:latin typeface="Arial"/>
                <a:cs typeface="Arial"/>
              </a:rPr>
              <a:t>, particle receives N ~ </a:t>
            </a:r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baseline="30000" dirty="0" smtClean="0">
                <a:latin typeface="Arial"/>
                <a:cs typeface="Arial"/>
              </a:rPr>
              <a:t>-1</a:t>
            </a:r>
            <a:r>
              <a:rPr lang="en-US" sz="2400" baseline="-25000" dirty="0" smtClean="0">
                <a:latin typeface="Arial"/>
                <a:cs typeface="Arial"/>
              </a:rPr>
              <a:t>eddy</a:t>
            </a:r>
            <a:r>
              <a:rPr lang="en-US" sz="2400" dirty="0" smtClean="0">
                <a:latin typeface="Arial"/>
                <a:cs typeface="Arial"/>
              </a:rPr>
              <a:t> kicks, each of</a:t>
            </a: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3" y="4764416"/>
            <a:ext cx="2435411" cy="689859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34" y="5697642"/>
            <a:ext cx="5050118" cy="7426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54381" y="5697642"/>
            <a:ext cx="1942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Add up as a </a:t>
            </a:r>
          </a:p>
          <a:p>
            <a:r>
              <a:rPr lang="en-US" sz="2400" dirty="0" smtClean="0">
                <a:latin typeface="Arial"/>
                <a:cs typeface="Arial"/>
              </a:rPr>
              <a:t>random walk</a:t>
            </a:r>
          </a:p>
        </p:txBody>
      </p:sp>
    </p:spTree>
    <p:extLst>
      <p:ext uri="{BB962C8B-B14F-4D97-AF65-F5344CB8AC3E}">
        <p14:creationId xmlns:p14="http://schemas.microsoft.com/office/powerpoint/2010/main" val="182071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C8C8C8"/>
      </a:dk1>
      <a:lt1>
        <a:srgbClr val="3E3E3E"/>
      </a:lt1>
      <a:dk2>
        <a:srgbClr val="121790"/>
      </a:dk2>
      <a:lt2>
        <a:srgbClr val="8D2E86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10394</TotalTime>
  <Words>976</Words>
  <Application>Microsoft Macintosh PowerPoint</Application>
  <PresentationFormat>On-screen Show (4:3)</PresentationFormat>
  <Paragraphs>193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Armitage</dc:creator>
  <cp:lastModifiedBy>Phil Armitage</cp:lastModifiedBy>
  <cp:revision>392</cp:revision>
  <dcterms:created xsi:type="dcterms:W3CDTF">2013-03-07T13:35:34Z</dcterms:created>
  <dcterms:modified xsi:type="dcterms:W3CDTF">2015-03-18T17:28:54Z</dcterms:modified>
</cp:coreProperties>
</file>