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stone_bison2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r="586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40085"/>
            <a:ext cx="136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Formally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645997"/>
            <a:ext cx="3279775" cy="843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7750" y="645997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Thermal </a:t>
            </a:r>
          </a:p>
          <a:p>
            <a:r>
              <a:rPr lang="en-US" sz="2400" b="1" dirty="0" smtClean="0">
                <a:latin typeface="Arial"/>
                <a:cs typeface="Arial"/>
              </a:rPr>
              <a:t>instability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793875"/>
            <a:ext cx="719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Physically, occurs due to sharp rise in opacity when </a:t>
            </a:r>
          </a:p>
          <a:p>
            <a:r>
              <a:rPr lang="en-US" sz="2400" dirty="0" smtClean="0">
                <a:latin typeface="Arial"/>
                <a:cs typeface="Arial"/>
              </a:rPr>
              <a:t>hydrogen is ionized</a:t>
            </a:r>
          </a:p>
        </p:txBody>
      </p:sp>
      <p:pic>
        <p:nvPicPr>
          <p:cNvPr id="14" name="Picture 13" descr="Screen Shot 2015-03-10 at 8.1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69" y="2624872"/>
            <a:ext cx="4578942" cy="4010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6526" y="6174085"/>
            <a:ext cx="205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Bell &amp; Lin ‘94</a:t>
            </a:r>
          </a:p>
        </p:txBody>
      </p:sp>
    </p:spTree>
    <p:extLst>
      <p:ext uri="{BB962C8B-B14F-4D97-AF65-F5344CB8AC3E}">
        <p14:creationId xmlns:p14="http://schemas.microsoft.com/office/powerpoint/2010/main" val="209584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rmal_instabil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4324"/>
            <a:ext cx="7880352" cy="394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4032250"/>
            <a:ext cx="8396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Thermal instability in disk at some r implies that mass </a:t>
            </a:r>
          </a:p>
          <a:p>
            <a:r>
              <a:rPr lang="en-US" sz="2400" dirty="0" smtClean="0">
                <a:latin typeface="Arial"/>
                <a:cs typeface="Arial"/>
              </a:rPr>
              <a:t>cannot be transported stably in some range of accretion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4910872"/>
            <a:ext cx="7625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Can</a:t>
            </a:r>
            <a:r>
              <a:rPr lang="en-US" sz="2400" dirty="0" smtClean="0">
                <a:latin typeface="Arial"/>
                <a:cs typeface="Arial"/>
              </a:rPr>
              <a:t> (but does not have to) allow a global limit cycle, in </a:t>
            </a:r>
          </a:p>
          <a:p>
            <a:r>
              <a:rPr lang="en-US" sz="2400" dirty="0" smtClean="0">
                <a:latin typeface="Arial"/>
                <a:cs typeface="Arial"/>
              </a:rPr>
              <a:t>which disk flips between: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7750" y="5757744"/>
            <a:ext cx="6224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high accretion rate, ionized, outburst state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low accretion rate, neutral, quiescent state</a:t>
            </a:r>
          </a:p>
        </p:txBody>
      </p:sp>
    </p:spTree>
    <p:extLst>
      <p:ext uri="{BB962C8B-B14F-4D97-AF65-F5344CB8AC3E}">
        <p14:creationId xmlns:p14="http://schemas.microsoft.com/office/powerpoint/2010/main" val="7661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332084"/>
            <a:ext cx="275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Thermal instability:</a:t>
            </a:r>
          </a:p>
        </p:txBody>
      </p:sp>
      <p:pic>
        <p:nvPicPr>
          <p:cNvPr id="3" name="Picture 2" descr="Screen Shot 2015-03-10 at 8.2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881707"/>
            <a:ext cx="4206875" cy="3169179"/>
          </a:xfrm>
          <a:prstGeom prst="rect">
            <a:avLst/>
          </a:prstGeom>
        </p:spPr>
      </p:pic>
      <p:pic>
        <p:nvPicPr>
          <p:cNvPr id="8" name="Picture 7" descr="Screen Shot 2015-03-10 at 8.3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5" y="881707"/>
            <a:ext cx="4063827" cy="3169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573" y="4154557"/>
            <a:ext cx="4460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…is predicted for protoplanetary</a:t>
            </a:r>
          </a:p>
          <a:p>
            <a:r>
              <a:rPr lang="en-US" sz="2000" dirty="0" smtClean="0">
                <a:latin typeface="Arial"/>
                <a:cs typeface="Arial"/>
              </a:rPr>
              <a:t>disk vertical structures </a:t>
            </a:r>
            <a:r>
              <a:rPr lang="en-US" sz="2000" i="1" dirty="0" smtClean="0">
                <a:latin typeface="Arial"/>
                <a:cs typeface="Arial"/>
              </a:rPr>
              <a:t>(Bell &amp; Lin ‘94)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8375" y="4154557"/>
            <a:ext cx="4146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…for dwarf novae, present in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MHD simulations </a:t>
            </a:r>
            <a:r>
              <a:rPr lang="en-US" sz="2000" i="1" dirty="0" smtClean="0">
                <a:latin typeface="Arial"/>
                <a:cs typeface="Arial"/>
              </a:rPr>
              <a:t>(Hirose et al. ‘14)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299" y="4849050"/>
            <a:ext cx="77115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However… </a:t>
            </a:r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c</a:t>
            </a:r>
            <a:r>
              <a:rPr lang="en-US" sz="2400" dirty="0" smtClean="0">
                <a:latin typeface="Arial"/>
                <a:cs typeface="Arial"/>
              </a:rPr>
              <a:t> ~ 10</a:t>
            </a:r>
            <a:r>
              <a:rPr lang="en-US" sz="2400" baseline="30000" dirty="0" smtClean="0">
                <a:latin typeface="Arial"/>
                <a:cs typeface="Arial"/>
              </a:rPr>
              <a:t>4</a:t>
            </a:r>
            <a:r>
              <a:rPr lang="en-US" sz="2400" dirty="0" smtClean="0">
                <a:latin typeface="Arial"/>
                <a:cs typeface="Arial"/>
              </a:rPr>
              <a:t> K only reached at very small r in </a:t>
            </a:r>
          </a:p>
          <a:p>
            <a:r>
              <a:rPr lang="en-US" sz="2400" dirty="0" smtClean="0">
                <a:latin typeface="Arial"/>
                <a:cs typeface="Arial"/>
              </a:rPr>
              <a:t>protoplanetary disks. A slow FU </a:t>
            </a:r>
            <a:r>
              <a:rPr lang="en-US" sz="2400" dirty="0" err="1" smtClean="0">
                <a:latin typeface="Arial"/>
                <a:cs typeface="Arial"/>
              </a:rPr>
              <a:t>Orionis</a:t>
            </a:r>
            <a:r>
              <a:rPr lang="en-US" sz="2400" dirty="0" smtClean="0">
                <a:latin typeface="Arial"/>
                <a:cs typeface="Arial"/>
              </a:rPr>
              <a:t> outburst lasting</a:t>
            </a:r>
          </a:p>
          <a:p>
            <a:r>
              <a:rPr lang="en-US" sz="2400" dirty="0" smtClean="0">
                <a:latin typeface="Arial"/>
                <a:cs typeface="Arial"/>
              </a:rPr>
              <a:t>100 years then requires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~ 10</a:t>
            </a:r>
            <a:r>
              <a:rPr lang="en-US" sz="2400" baseline="30000" dirty="0" smtClean="0">
                <a:latin typeface="Arial"/>
                <a:cs typeface="Arial"/>
              </a:rPr>
              <a:t>-3</a:t>
            </a:r>
            <a:r>
              <a:rPr lang="en-US" sz="2400" dirty="0" smtClean="0">
                <a:latin typeface="Arial"/>
                <a:cs typeface="Arial"/>
              </a:rPr>
              <a:t> or 10</a:t>
            </a:r>
            <a:r>
              <a:rPr lang="en-US" sz="2400" baseline="30000" dirty="0" smtClean="0">
                <a:latin typeface="Arial"/>
                <a:cs typeface="Arial"/>
              </a:rPr>
              <a:t>-4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99" y="6130614"/>
            <a:ext cx="718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Inconsistent with MRI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, implies very massive disks</a:t>
            </a:r>
          </a:p>
        </p:txBody>
      </p:sp>
    </p:spTree>
    <p:extLst>
      <p:ext uri="{BB962C8B-B14F-4D97-AF65-F5344CB8AC3E}">
        <p14:creationId xmlns:p14="http://schemas.microsoft.com/office/powerpoint/2010/main" val="24974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35125" y="2921000"/>
            <a:ext cx="3286125" cy="619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625" y="698500"/>
            <a:ext cx="7848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Same global behavior (outbursts) possible if the local </a:t>
            </a:r>
          </a:p>
          <a:p>
            <a:r>
              <a:rPr lang="en-US" sz="2400" dirty="0" smtClean="0">
                <a:latin typeface="Arial"/>
                <a:cs typeface="Arial"/>
              </a:rPr>
              <a:t>disk structure is </a:t>
            </a:r>
            <a:r>
              <a:rPr lang="en-US" sz="2400" dirty="0" err="1" smtClean="0">
                <a:latin typeface="Arial"/>
                <a:cs typeface="Arial"/>
              </a:rPr>
              <a:t>bistable</a:t>
            </a:r>
            <a:r>
              <a:rPr lang="en-US" sz="2400" dirty="0" smtClean="0">
                <a:latin typeface="Arial"/>
                <a:cs typeface="Arial"/>
              </a:rPr>
              <a:t>, for some other physical reason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35125" y="2127250"/>
            <a:ext cx="0" cy="2365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35125" y="4492625"/>
            <a:ext cx="323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20875" y="2159000"/>
            <a:ext cx="2841625" cy="2047875"/>
          </a:xfrm>
          <a:custGeom>
            <a:avLst/>
            <a:gdLst>
              <a:gd name="connsiteX0" fmla="*/ 0 w 2841625"/>
              <a:gd name="connsiteY0" fmla="*/ 2047875 h 2047875"/>
              <a:gd name="connsiteX1" fmla="*/ 2333625 w 2841625"/>
              <a:gd name="connsiteY1" fmla="*/ 1365250 h 2047875"/>
              <a:gd name="connsiteX2" fmla="*/ 714375 w 2841625"/>
              <a:gd name="connsiteY2" fmla="*/ 730250 h 2047875"/>
              <a:gd name="connsiteX3" fmla="*/ 2841625 w 2841625"/>
              <a:gd name="connsiteY3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2047875">
                <a:moveTo>
                  <a:pt x="0" y="2047875"/>
                </a:moveTo>
                <a:cubicBezTo>
                  <a:pt x="1107281" y="1816364"/>
                  <a:pt x="2214562" y="1584854"/>
                  <a:pt x="2333625" y="1365250"/>
                </a:cubicBezTo>
                <a:cubicBezTo>
                  <a:pt x="2452688" y="1145646"/>
                  <a:pt x="629708" y="957792"/>
                  <a:pt x="714375" y="730250"/>
                </a:cubicBezTo>
                <a:cubicBezTo>
                  <a:pt x="799042" y="502708"/>
                  <a:pt x="2841625" y="0"/>
                  <a:pt x="2841625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58213" y="4540250"/>
            <a:ext cx="86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1125" y="3048000"/>
            <a:ext cx="275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(accretion rate)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1750" y="2841625"/>
            <a:ext cx="365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try to accrete in unstable</a:t>
            </a:r>
          </a:p>
          <a:p>
            <a:r>
              <a:rPr lang="en-US" sz="2400" dirty="0" smtClean="0">
                <a:latin typeface="Arial"/>
                <a:cs typeface="Arial"/>
              </a:rPr>
              <a:t>strip of “S-curve” diagram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302000" y="3810000"/>
            <a:ext cx="756213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6250" y="2428875"/>
            <a:ext cx="0" cy="793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84500" y="2238375"/>
            <a:ext cx="762000" cy="269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51125" y="3111500"/>
            <a:ext cx="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75250" y="3864917"/>
            <a:ext cx="223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local limit cycle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49012" y="5270500"/>
            <a:ext cx="6719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/>
                <a:cs typeface="Arial"/>
              </a:rPr>
              <a:t>Whether this gives rise to well-defined outbursts</a:t>
            </a:r>
          </a:p>
          <a:p>
            <a:pPr algn="r"/>
            <a:r>
              <a:rPr lang="en-US" sz="2400" dirty="0" smtClean="0">
                <a:latin typeface="Arial"/>
                <a:cs typeface="Arial"/>
              </a:rPr>
              <a:t>depends on radial coupling between annuli, </a:t>
            </a:r>
          </a:p>
          <a:p>
            <a:pPr algn="r"/>
            <a:r>
              <a:rPr lang="en-US" sz="2400" dirty="0" smtClean="0">
                <a:latin typeface="Arial"/>
                <a:cs typeface="Arial"/>
              </a:rPr>
              <a:t>various other fairly uncertain physics…</a:t>
            </a:r>
          </a:p>
        </p:txBody>
      </p:sp>
    </p:spTree>
    <p:extLst>
      <p:ext uri="{BB962C8B-B14F-4D97-AF65-F5344CB8AC3E}">
        <p14:creationId xmlns:p14="http://schemas.microsoft.com/office/powerpoint/2010/main" val="16838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27501" y="333374"/>
            <a:ext cx="501650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Gravo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-magneto instability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35125" y="2127250"/>
            <a:ext cx="0" cy="2365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35125" y="4492625"/>
            <a:ext cx="323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920875" y="2159000"/>
            <a:ext cx="2841625" cy="2047875"/>
          </a:xfrm>
          <a:custGeom>
            <a:avLst/>
            <a:gdLst>
              <a:gd name="connsiteX0" fmla="*/ 0 w 2841625"/>
              <a:gd name="connsiteY0" fmla="*/ 2047875 h 2047875"/>
              <a:gd name="connsiteX1" fmla="*/ 2333625 w 2841625"/>
              <a:gd name="connsiteY1" fmla="*/ 1365250 h 2047875"/>
              <a:gd name="connsiteX2" fmla="*/ 714375 w 2841625"/>
              <a:gd name="connsiteY2" fmla="*/ 730250 h 2047875"/>
              <a:gd name="connsiteX3" fmla="*/ 2841625 w 2841625"/>
              <a:gd name="connsiteY3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2047875">
                <a:moveTo>
                  <a:pt x="0" y="2047875"/>
                </a:moveTo>
                <a:cubicBezTo>
                  <a:pt x="1107281" y="1816364"/>
                  <a:pt x="2214562" y="1584854"/>
                  <a:pt x="2333625" y="1365250"/>
                </a:cubicBezTo>
                <a:cubicBezTo>
                  <a:pt x="2452688" y="1145646"/>
                  <a:pt x="629708" y="957792"/>
                  <a:pt x="714375" y="730250"/>
                </a:cubicBezTo>
                <a:cubicBezTo>
                  <a:pt x="799042" y="502708"/>
                  <a:pt x="2841625" y="0"/>
                  <a:pt x="2841625" y="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11125" y="3048000"/>
            <a:ext cx="275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(accretion rate)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44875" y="4000500"/>
            <a:ext cx="1047750" cy="11430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9625" y="4733494"/>
            <a:ext cx="4062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lower branch is </a:t>
            </a:r>
            <a:r>
              <a:rPr lang="en-US" sz="2000" dirty="0" err="1" smtClean="0">
                <a:latin typeface="Arial"/>
                <a:cs typeface="Arial"/>
              </a:rPr>
              <a:t>Ohmic</a:t>
            </a:r>
            <a:r>
              <a:rPr lang="en-US" sz="2000" dirty="0" smtClean="0">
                <a:latin typeface="Arial"/>
                <a:cs typeface="Arial"/>
              </a:rPr>
              <a:t> dead zone, </a:t>
            </a:r>
          </a:p>
          <a:p>
            <a:r>
              <a:rPr lang="en-US" sz="2000" dirty="0" smtClean="0">
                <a:latin typeface="Arial"/>
                <a:cs typeface="Arial"/>
              </a:rPr>
              <a:t>unable to transport gas flowing in</a:t>
            </a:r>
          </a:p>
          <a:p>
            <a:r>
              <a:rPr lang="en-US" sz="2000" dirty="0" smtClean="0">
                <a:latin typeface="Arial"/>
                <a:cs typeface="Arial"/>
              </a:rPr>
              <a:t>from outside, </a:t>
            </a:r>
            <a:r>
              <a:rPr lang="en-US" sz="2000" dirty="0" smtClean="0">
                <a:latin typeface="Symbol" charset="2"/>
                <a:cs typeface="Symbol" charset="2"/>
              </a:rPr>
              <a:t>S </a:t>
            </a:r>
            <a:r>
              <a:rPr lang="en-US" sz="2000" dirty="0" smtClean="0">
                <a:latin typeface="Arial"/>
                <a:cs typeface="Arial"/>
              </a:rPr>
              <a:t>grows over time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81500" y="2317750"/>
            <a:ext cx="1365250" cy="4762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46750" y="1792421"/>
            <a:ext cx="3291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upper branch is a thermally</a:t>
            </a:r>
          </a:p>
          <a:p>
            <a:r>
              <a:rPr lang="en-US" sz="2000" dirty="0" smtClean="0">
                <a:latin typeface="Arial"/>
                <a:cs typeface="Arial"/>
              </a:rPr>
              <a:t>ionized disk (T &gt; 10</a:t>
            </a:r>
            <a:r>
              <a:rPr lang="en-US" sz="2000" baseline="30000" dirty="0" smtClean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 K) </a:t>
            </a:r>
          </a:p>
          <a:p>
            <a:r>
              <a:rPr lang="en-US" sz="2000" dirty="0" smtClean="0">
                <a:latin typeface="Arial"/>
                <a:cs typeface="Arial"/>
              </a:rPr>
              <a:t>with active MRI and much</a:t>
            </a:r>
          </a:p>
          <a:p>
            <a:r>
              <a:rPr lang="en-US" sz="2000" dirty="0" smtClean="0">
                <a:latin typeface="Arial"/>
                <a:cs typeface="Arial"/>
              </a:rPr>
              <a:t>higher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, accretion rate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81500" y="3524250"/>
            <a:ext cx="6826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27625" y="3195235"/>
            <a:ext cx="3691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transition is triggered when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disk becomes massive enough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self-gravity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to initiate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turbulence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4213" y="4556125"/>
            <a:ext cx="86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0250" y="6048375"/>
            <a:ext cx="5272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Armitage et al. ‘01, after </a:t>
            </a:r>
            <a:r>
              <a:rPr lang="en-US" sz="2400" i="1" dirty="0" err="1" smtClean="0">
                <a:latin typeface="Arial"/>
                <a:cs typeface="Arial"/>
              </a:rPr>
              <a:t>Gammie</a:t>
            </a:r>
            <a:r>
              <a:rPr lang="en-US" sz="2400" i="1" dirty="0" smtClean="0">
                <a:latin typeface="Arial"/>
                <a:cs typeface="Arial"/>
              </a:rPr>
              <a:t> ‘99</a:t>
            </a:r>
          </a:p>
        </p:txBody>
      </p:sp>
    </p:spTree>
    <p:extLst>
      <p:ext uri="{BB962C8B-B14F-4D97-AF65-F5344CB8AC3E}">
        <p14:creationId xmlns:p14="http://schemas.microsoft.com/office/powerpoint/2010/main" val="11099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0 at 8.5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4" y="142875"/>
            <a:ext cx="5649424" cy="5159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" y="5397501"/>
            <a:ext cx="87038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Vertical structure calculations by </a:t>
            </a:r>
            <a:r>
              <a:rPr lang="en-US" sz="2400" i="1" dirty="0" smtClean="0">
                <a:latin typeface="Arial"/>
                <a:cs typeface="Arial"/>
              </a:rPr>
              <a:t>Martin &amp; </a:t>
            </a:r>
            <a:r>
              <a:rPr lang="en-US" sz="2400" i="1" dirty="0" err="1" smtClean="0">
                <a:latin typeface="Arial"/>
                <a:cs typeface="Arial"/>
              </a:rPr>
              <a:t>Lubow</a:t>
            </a:r>
            <a:r>
              <a:rPr lang="en-US" sz="2400" i="1" dirty="0" smtClean="0">
                <a:latin typeface="Arial"/>
                <a:cs typeface="Arial"/>
              </a:rPr>
              <a:t> ‘14</a:t>
            </a:r>
            <a:r>
              <a:rPr lang="en-US" sz="2400" dirty="0" smtClean="0">
                <a:latin typeface="Arial"/>
                <a:cs typeface="Arial"/>
              </a:rPr>
              <a:t> assuming</a:t>
            </a:r>
          </a:p>
          <a:p>
            <a:r>
              <a:rPr lang="en-US" sz="2400" dirty="0" smtClean="0">
                <a:latin typeface="Arial"/>
                <a:cs typeface="Arial"/>
              </a:rPr>
              <a:t>efficient accretion in an ionized surface layer, and inefficient</a:t>
            </a:r>
          </a:p>
          <a:p>
            <a:r>
              <a:rPr lang="en-US" sz="2400" dirty="0" smtClean="0">
                <a:latin typeface="Arial"/>
                <a:cs typeface="Arial"/>
              </a:rPr>
              <a:t>but non-zero angular momentum transport in the dead zone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466" y="746125"/>
            <a:ext cx="2049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FUOr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accretion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8466" y="3429000"/>
            <a:ext cx="14335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 </a:t>
            </a:r>
            <a:r>
              <a:rPr lang="en-US" sz="2400" dirty="0" err="1" smtClean="0">
                <a:latin typeface="Arial"/>
                <a:cs typeface="Arial"/>
              </a:rPr>
              <a:t>Tauri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accretion</a:t>
            </a:r>
          </a:p>
          <a:p>
            <a:r>
              <a:rPr lang="en-US" sz="2400" dirty="0" smtClean="0">
                <a:latin typeface="Arial"/>
                <a:cs typeface="Arial"/>
              </a:rPr>
              <a:t>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35500" y="1143000"/>
            <a:ext cx="21722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38375" y="4000500"/>
            <a:ext cx="45694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7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10 at 9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79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4250" y="4316710"/>
            <a:ext cx="289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Martin &amp; </a:t>
            </a:r>
            <a:r>
              <a:rPr lang="en-US" sz="2400" i="1" dirty="0" err="1" smtClean="0">
                <a:latin typeface="Arial"/>
                <a:cs typeface="Arial"/>
              </a:rPr>
              <a:t>Lubow</a:t>
            </a:r>
            <a:r>
              <a:rPr lang="en-US" sz="2400" i="1" dirty="0" smtClean="0">
                <a:latin typeface="Arial"/>
                <a:cs typeface="Arial"/>
              </a:rPr>
              <a:t> ‘14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4778375"/>
            <a:ext cx="389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With this dead zone model: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875" y="5303540"/>
            <a:ext cx="76738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disk is unstable for broadly the “right” accretion rates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lower critical temperatures (compared to thermal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instability) allow for longer outbursts </a:t>
            </a:r>
          </a:p>
        </p:txBody>
      </p:sp>
    </p:spTree>
    <p:extLst>
      <p:ext uri="{BB962C8B-B14F-4D97-AF65-F5344CB8AC3E}">
        <p14:creationId xmlns:p14="http://schemas.microsoft.com/office/powerpoint/2010/main" val="33939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0 at 9.1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0" y="95249"/>
            <a:ext cx="3266257" cy="3009693"/>
          </a:xfrm>
          <a:prstGeom prst="rect">
            <a:avLst/>
          </a:prstGeom>
        </p:spPr>
      </p:pic>
      <p:pic>
        <p:nvPicPr>
          <p:cNvPr id="3" name="Picture 2" descr="Screen Shot 2015-03-10 at 9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9" y="3832610"/>
            <a:ext cx="5857875" cy="2899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911" y="3104942"/>
            <a:ext cx="204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Zhu et al. ‘10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300845"/>
            <a:ext cx="20574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Bae</a:t>
            </a:r>
            <a:r>
              <a:rPr lang="en-US" sz="2400" i="1" dirty="0" smtClean="0">
                <a:latin typeface="Arial"/>
                <a:cs typeface="Arial"/>
              </a:rPr>
              <a:t> et al.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14 </a:t>
            </a:r>
          </a:p>
          <a:p>
            <a:r>
              <a:rPr lang="en-US" sz="2400" i="1" dirty="0" smtClean="0">
                <a:latin typeface="Arial"/>
                <a:cs typeface="Arial"/>
              </a:rPr>
              <a:t>2D disk </a:t>
            </a:r>
          </a:p>
          <a:p>
            <a:r>
              <a:rPr lang="en-US" sz="2400" i="1" dirty="0" smtClean="0">
                <a:latin typeface="Arial"/>
                <a:cs typeface="Arial"/>
              </a:rPr>
              <a:t>models with </a:t>
            </a:r>
          </a:p>
          <a:p>
            <a:r>
              <a:rPr lang="en-US" sz="2400" i="1" dirty="0" smtClean="0">
                <a:latin typeface="Arial"/>
                <a:cs typeface="Arial"/>
              </a:rPr>
              <a:t>explicit disk </a:t>
            </a:r>
          </a:p>
          <a:p>
            <a:r>
              <a:rPr lang="en-US" sz="2400" i="1" dirty="0" smtClean="0">
                <a:latin typeface="Arial"/>
                <a:cs typeface="Arial"/>
              </a:rPr>
              <a:t>self-gravity</a:t>
            </a:r>
          </a:p>
        </p:txBody>
      </p:sp>
      <p:pic>
        <p:nvPicPr>
          <p:cNvPr id="9" name="Picture 8" descr="Screen Shot 2015-03-10 at 9.15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4" y="95249"/>
            <a:ext cx="3880317" cy="3020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8932" y="3147860"/>
            <a:ext cx="315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Owen &amp; Armitage ‘14</a:t>
            </a:r>
          </a:p>
        </p:txBody>
      </p:sp>
    </p:spTree>
    <p:extLst>
      <p:ext uri="{BB962C8B-B14F-4D97-AF65-F5344CB8AC3E}">
        <p14:creationId xmlns:p14="http://schemas.microsoft.com/office/powerpoint/2010/main" val="303826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750" y="590461"/>
            <a:ext cx="6885619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Models suggest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gravo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-magneto instability could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occur for plausible mass inflow rates, properties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very roughly consistent with FU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Orionis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outbursts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250" y="2325042"/>
            <a:ext cx="608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Unclear if this is actually the right solution…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698" y="3045251"/>
            <a:ext cx="6583353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Hall effect, not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Ohmic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diffusion, is expected to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be dominant non-ideal process at relevant radii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178" y="4239341"/>
            <a:ext cx="5766873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Time scales of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gravo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-magneto bursts are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typically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FUOr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length, or longer… where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do lesser outbursts fit into this picture?</a:t>
            </a:r>
          </a:p>
        </p:txBody>
      </p:sp>
    </p:spTree>
    <p:extLst>
      <p:ext uri="{BB962C8B-B14F-4D97-AF65-F5344CB8AC3E}">
        <p14:creationId xmlns:p14="http://schemas.microsoft.com/office/powerpoint/2010/main" val="303826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9625" y="333374"/>
            <a:ext cx="4524376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Clump tidal disruption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375" y="1508125"/>
            <a:ext cx="791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Alternate model: inner disk can be stochastically fed with</a:t>
            </a:r>
          </a:p>
          <a:p>
            <a:r>
              <a:rPr lang="en-US" sz="2400" dirty="0" smtClean="0">
                <a:latin typeface="Arial"/>
                <a:cs typeface="Arial"/>
              </a:rPr>
              <a:t>mass at rate &gt;&gt; viscous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750" y="2682875"/>
            <a:ext cx="7301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outer disk (~10-100 AU) is gravitationally unstable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fragments </a:t>
            </a:r>
            <a:r>
              <a:rPr lang="en-US" sz="2400" dirty="0" smtClean="0">
                <a:latin typeface="Arial"/>
                <a:cs typeface="Arial"/>
              </a:rPr>
              <a:t>into bound clumps with M ~ M</a:t>
            </a:r>
            <a:r>
              <a:rPr lang="en-US" sz="2400" baseline="-25000" dirty="0" smtClean="0">
                <a:latin typeface="Arial"/>
                <a:cs typeface="Arial"/>
              </a:rPr>
              <a:t>J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clumps migrate radially (Type I migration) </a:t>
            </a:r>
            <a:r>
              <a:rPr lang="en-US" sz="2400" b="1" dirty="0" smtClean="0">
                <a:latin typeface="Arial"/>
                <a:cs typeface="Arial"/>
              </a:rPr>
              <a:t>faster </a:t>
            </a:r>
          </a:p>
          <a:p>
            <a:r>
              <a:rPr lang="en-US" sz="2400" dirty="0" smtClean="0">
                <a:latin typeface="Arial"/>
                <a:cs typeface="Arial"/>
              </a:rPr>
              <a:t>	than they contract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tidally disrupted at small radii when: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outburst is Roche overflow accretion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934918"/>
            <a:ext cx="1346200" cy="827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5651500"/>
            <a:ext cx="5593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err="1" smtClean="0">
                <a:latin typeface="Arial"/>
                <a:cs typeface="Arial"/>
              </a:rPr>
              <a:t>Vorobyov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Basu</a:t>
            </a:r>
            <a:r>
              <a:rPr lang="en-US" sz="2400" i="1" dirty="0" smtClean="0">
                <a:latin typeface="Arial"/>
                <a:cs typeface="Arial"/>
              </a:rPr>
              <a:t> ‘06; </a:t>
            </a:r>
            <a:r>
              <a:rPr lang="en-US" sz="2400" i="1" dirty="0" err="1" smtClean="0">
                <a:latin typeface="Arial"/>
                <a:cs typeface="Arial"/>
              </a:rPr>
              <a:t>Boley</a:t>
            </a:r>
            <a:r>
              <a:rPr lang="en-US" sz="2400" i="1" dirty="0" smtClean="0">
                <a:latin typeface="Arial"/>
                <a:cs typeface="Arial"/>
              </a:rPr>
              <a:t> et al. ‘10;</a:t>
            </a:r>
          </a:p>
          <a:p>
            <a:pPr algn="r"/>
            <a:r>
              <a:rPr lang="en-US" sz="2400" i="1" dirty="0" err="1" smtClean="0">
                <a:latin typeface="Arial"/>
                <a:cs typeface="Arial"/>
              </a:rPr>
              <a:t>Nayakshin</a:t>
            </a:r>
            <a:r>
              <a:rPr lang="en-US" sz="2400" i="1" dirty="0" smtClean="0">
                <a:latin typeface="Arial"/>
                <a:cs typeface="Arial"/>
              </a:rPr>
              <a:t> ‘11, </a:t>
            </a:r>
            <a:r>
              <a:rPr lang="en-US" sz="2400" i="1" dirty="0" err="1" smtClean="0">
                <a:latin typeface="Arial"/>
                <a:cs typeface="Arial"/>
              </a:rPr>
              <a:t>Nayakshin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Lodato</a:t>
            </a:r>
            <a:r>
              <a:rPr lang="en-US" sz="2400" i="1" dirty="0" smtClean="0">
                <a:latin typeface="Arial"/>
                <a:cs typeface="Arial"/>
              </a:rPr>
              <a:t> ‘12 </a:t>
            </a:r>
          </a:p>
        </p:txBody>
      </p:sp>
    </p:spTree>
    <p:extLst>
      <p:ext uri="{BB962C8B-B14F-4D97-AF65-F5344CB8AC3E}">
        <p14:creationId xmlns:p14="http://schemas.microsoft.com/office/powerpoint/2010/main" val="112034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0 at 9.3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6350"/>
            <a:ext cx="3931189" cy="3914775"/>
          </a:xfrm>
          <a:prstGeom prst="rect">
            <a:avLst/>
          </a:prstGeom>
        </p:spPr>
      </p:pic>
      <p:pic>
        <p:nvPicPr>
          <p:cNvPr id="3" name="Picture 2" descr="Screen Shot 2015-03-10 at 9.3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82" y="0"/>
            <a:ext cx="5017093" cy="3914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2679" y="3889375"/>
            <a:ext cx="312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Vorobyov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Basu</a:t>
            </a:r>
            <a:r>
              <a:rPr lang="en-US" sz="2400" i="1" dirty="0" smtClean="0">
                <a:latin typeface="Arial"/>
                <a:cs typeface="Arial"/>
              </a:rPr>
              <a:t> ‘06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25" y="4618334"/>
            <a:ext cx="580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Estimates: for h / r = 0.1,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= 0.1, viscous </a:t>
            </a:r>
          </a:p>
          <a:p>
            <a:r>
              <a:rPr lang="en-US" sz="2400" dirty="0" smtClean="0">
                <a:latin typeface="Arial"/>
                <a:cs typeface="Arial"/>
              </a:rPr>
              <a:t>time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is 10 </a:t>
            </a:r>
            <a:r>
              <a:rPr lang="en-US" sz="2400" dirty="0" err="1" smtClean="0">
                <a:latin typeface="Arial"/>
                <a:cs typeface="Arial"/>
              </a:rPr>
              <a:t>yr</a:t>
            </a:r>
            <a:r>
              <a:rPr lang="en-US" sz="2400" dirty="0" smtClean="0">
                <a:latin typeface="Arial"/>
                <a:cs typeface="Arial"/>
              </a:rPr>
              <a:t> at r = 0.05 AU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63" y="4339298"/>
            <a:ext cx="2616898" cy="959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125" y="5556250"/>
            <a:ext cx="845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Jupiter mass clump is tidally disrupted for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 ~ 5 x 10</a:t>
            </a:r>
            <a:r>
              <a:rPr lang="en-US" sz="2400" baseline="30000" dirty="0" smtClean="0">
                <a:latin typeface="Arial"/>
                <a:cs typeface="Arial"/>
              </a:rPr>
              <a:t>-3</a:t>
            </a:r>
            <a:r>
              <a:rPr lang="en-US" sz="2400" dirty="0" smtClean="0">
                <a:latin typeface="Arial"/>
                <a:cs typeface="Arial"/>
              </a:rPr>
              <a:t> g cm</a:t>
            </a:r>
            <a:r>
              <a:rPr lang="en-US" sz="2400" baseline="30000" dirty="0" smtClean="0">
                <a:latin typeface="Arial"/>
                <a:cs typeface="Arial"/>
              </a:rPr>
              <a:t>-3</a:t>
            </a:r>
            <a:r>
              <a:rPr lang="en-US" sz="2400" dirty="0" smtClean="0">
                <a:latin typeface="Arial"/>
                <a:cs typeface="Arial"/>
              </a:rPr>
              <a:t>,</a:t>
            </a:r>
          </a:p>
          <a:p>
            <a:r>
              <a:rPr lang="en-US" sz="2400" dirty="0" smtClean="0">
                <a:latin typeface="Arial"/>
                <a:cs typeface="Arial"/>
              </a:rPr>
              <a:t>corresponding to a radius of about 6 R</a:t>
            </a:r>
            <a:r>
              <a:rPr lang="en-US" sz="2400" baseline="-25000" dirty="0" smtClean="0">
                <a:latin typeface="Arial"/>
                <a:cs typeface="Arial"/>
              </a:rPr>
              <a:t>J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21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10 at 9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250825"/>
            <a:ext cx="6542107" cy="3882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625" y="3350051"/>
            <a:ext cx="1988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Nayakshin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err="1" smtClean="0">
                <a:latin typeface="Arial"/>
                <a:cs typeface="Arial"/>
              </a:rPr>
              <a:t>Lodato</a:t>
            </a:r>
            <a:r>
              <a:rPr lang="en-US" sz="2400" i="1" dirty="0" smtClean="0">
                <a:latin typeface="Arial"/>
                <a:cs typeface="Arial"/>
              </a:rPr>
              <a:t> ‘12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" y="4420542"/>
            <a:ext cx="220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Key questions: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375" y="4977457"/>
            <a:ext cx="7216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Are FU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Orionis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objects all massive disks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Do clumps migrate fast enough so that they can </a:t>
            </a:r>
          </a:p>
          <a:p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still be large enough to be tidally disrupted when </a:t>
            </a:r>
          </a:p>
          <a:p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they reach the inner disk?</a:t>
            </a:r>
          </a:p>
        </p:txBody>
      </p:sp>
    </p:spTree>
    <p:extLst>
      <p:ext uri="{BB962C8B-B14F-4D97-AF65-F5344CB8AC3E}">
        <p14:creationId xmlns:p14="http://schemas.microsoft.com/office/powerpoint/2010/main" val="292142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21500" y="333374"/>
            <a:ext cx="222250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Binaries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5-03-10 at 10.1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21"/>
            <a:ext cx="4199435" cy="3545920"/>
          </a:xfrm>
          <a:prstGeom prst="rect">
            <a:avLst/>
          </a:prstGeom>
        </p:spPr>
      </p:pic>
      <p:pic>
        <p:nvPicPr>
          <p:cNvPr id="4" name="Picture 3" descr="Screen Shot 2015-03-10 at 10.1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03" y="1341521"/>
            <a:ext cx="5027797" cy="354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2375" y="4966816"/>
            <a:ext cx="2724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Forgan</a:t>
            </a:r>
            <a:r>
              <a:rPr lang="en-US" sz="2400" i="1" dirty="0" smtClean="0">
                <a:latin typeface="Arial"/>
                <a:cs typeface="Arial"/>
              </a:rPr>
              <a:t> &amp; Rice ‘10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875" y="297957"/>
            <a:ext cx="6377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Close </a:t>
            </a:r>
            <a:r>
              <a:rPr lang="en-US" sz="2400" dirty="0" err="1" smtClean="0">
                <a:latin typeface="Arial"/>
                <a:cs typeface="Arial"/>
              </a:rPr>
              <a:t>periastron</a:t>
            </a:r>
            <a:r>
              <a:rPr lang="en-US" sz="2400" dirty="0" smtClean="0">
                <a:latin typeface="Arial"/>
                <a:cs typeface="Arial"/>
              </a:rPr>
              <a:t> passage of a binary will</a:t>
            </a:r>
          </a:p>
          <a:p>
            <a:r>
              <a:rPr lang="en-US" sz="2400" dirty="0" smtClean="0">
                <a:latin typeface="Arial"/>
                <a:cs typeface="Arial"/>
              </a:rPr>
              <a:t>trigger rapid accretion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Bonnell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Bastien</a:t>
            </a:r>
            <a:r>
              <a:rPr lang="en-US" sz="2400" i="1" dirty="0" smtClean="0">
                <a:latin typeface="Arial"/>
                <a:cs typeface="Arial"/>
              </a:rPr>
              <a:t> ‘92)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750" y="5603875"/>
            <a:ext cx="7883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Primary and secondary </a:t>
            </a:r>
            <a:r>
              <a:rPr lang="en-US" sz="2400" i="1" dirty="0" smtClean="0">
                <a:latin typeface="Arial"/>
                <a:cs typeface="Arial"/>
              </a:rPr>
              <a:t>both </a:t>
            </a:r>
            <a:r>
              <a:rPr lang="en-US" sz="2400" dirty="0" smtClean="0">
                <a:latin typeface="Arial"/>
                <a:cs typeface="Arial"/>
              </a:rPr>
              <a:t>experience enhanced mass</a:t>
            </a:r>
          </a:p>
          <a:p>
            <a:r>
              <a:rPr lang="en-US" sz="2400" dirty="0" smtClean="0">
                <a:latin typeface="Arial"/>
                <a:cs typeface="Arial"/>
              </a:rPr>
              <a:t>accretion – secondary ought to be observable</a:t>
            </a:r>
          </a:p>
        </p:txBody>
      </p:sp>
    </p:spTree>
    <p:extLst>
      <p:ext uri="{BB962C8B-B14F-4D97-AF65-F5344CB8AC3E}">
        <p14:creationId xmlns:p14="http://schemas.microsoft.com/office/powerpoint/2010/main" val="65093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10 at 6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561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9750" y="6270625"/>
            <a:ext cx="325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Audard</a:t>
            </a:r>
            <a:r>
              <a:rPr lang="en-US" sz="2400" i="1" dirty="0" smtClean="0">
                <a:latin typeface="Arial"/>
                <a:cs typeface="Arial"/>
              </a:rPr>
              <a:t> et al.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14, PP6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3125" y="332085"/>
            <a:ext cx="26823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Episodic accretion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9750" y="968375"/>
            <a:ext cx="2836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Range of (possibly)</a:t>
            </a:r>
          </a:p>
          <a:p>
            <a:r>
              <a:rPr lang="en-US" sz="2400" dirty="0" smtClean="0">
                <a:latin typeface="Arial"/>
                <a:cs typeface="Arial"/>
              </a:rPr>
              <a:t>related phenomena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9750" y="1984375"/>
            <a:ext cx="341782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FU </a:t>
            </a:r>
            <a:r>
              <a:rPr lang="en-US" sz="2400" b="1" dirty="0" err="1" smtClean="0">
                <a:latin typeface="Arial"/>
                <a:cs typeface="Arial"/>
              </a:rPr>
              <a:t>Orionis</a:t>
            </a:r>
            <a:r>
              <a:rPr lang="en-US" sz="2400" b="1" dirty="0" smtClean="0">
                <a:latin typeface="Arial"/>
                <a:cs typeface="Arial"/>
              </a:rPr>
              <a:t> events</a:t>
            </a:r>
            <a:r>
              <a:rPr lang="en-US" sz="2400" dirty="0" smtClean="0">
                <a:latin typeface="Arial"/>
                <a:cs typeface="Arial"/>
              </a:rPr>
              <a:t> –</a:t>
            </a:r>
          </a:p>
          <a:p>
            <a:r>
              <a:rPr lang="en-US" sz="2400" dirty="0" smtClean="0">
                <a:latin typeface="Arial"/>
                <a:cs typeface="Arial"/>
              </a:rPr>
              <a:t>disk accretion outbursts</a:t>
            </a:r>
          </a:p>
          <a:p>
            <a:r>
              <a:rPr lang="en-US" sz="2400" dirty="0" smtClean="0">
                <a:latin typeface="Arial"/>
                <a:cs typeface="Arial"/>
              </a:rPr>
              <a:t>up to :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durations ~10-100 </a:t>
            </a:r>
            <a:r>
              <a:rPr lang="en-US" sz="2400" dirty="0" err="1" smtClean="0">
                <a:latin typeface="Arial"/>
                <a:cs typeface="Arial"/>
              </a:rPr>
              <a:t>yr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Continuum of lesser </a:t>
            </a:r>
          </a:p>
          <a:p>
            <a:r>
              <a:rPr lang="en-US" sz="2400" dirty="0" smtClean="0">
                <a:latin typeface="Arial"/>
                <a:cs typeface="Arial"/>
              </a:rPr>
              <a:t>outbursts (“</a:t>
            </a:r>
            <a:r>
              <a:rPr lang="en-US" sz="2400" dirty="0" err="1" smtClean="0">
                <a:latin typeface="Arial"/>
                <a:cs typeface="Arial"/>
              </a:rPr>
              <a:t>EXOrs</a:t>
            </a:r>
            <a:r>
              <a:rPr lang="en-US" sz="2400" dirty="0" smtClean="0">
                <a:latin typeface="Arial"/>
                <a:cs typeface="Arial"/>
              </a:rPr>
              <a:t>”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etc</a:t>
            </a:r>
            <a:r>
              <a:rPr lang="en-US" sz="2400" dirty="0" smtClean="0">
                <a:latin typeface="Arial"/>
                <a:cs typeface="Arial"/>
              </a:rPr>
              <a:t>), incompletely</a:t>
            </a:r>
          </a:p>
          <a:p>
            <a:r>
              <a:rPr lang="en-US" sz="2400" dirty="0" smtClean="0">
                <a:latin typeface="Arial"/>
                <a:cs typeface="Arial"/>
              </a:rPr>
              <a:t>characterized…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3310472"/>
            <a:ext cx="2635250" cy="3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000" y="393005"/>
            <a:ext cx="26823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Episodic accretion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875" y="1102667"/>
            <a:ext cx="651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Range of observational / theoretical questions: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875" y="1825625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what is the origin of outbursts?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is most of the stellar mass accreted during outburst?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do outbursts continue throughout disk lifetime?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how do they impact planet formation?</a:t>
            </a:r>
          </a:p>
        </p:txBody>
      </p:sp>
    </p:spTree>
    <p:extLst>
      <p:ext uri="{BB962C8B-B14F-4D97-AF65-F5344CB8AC3E}">
        <p14:creationId xmlns:p14="http://schemas.microsoft.com/office/powerpoint/2010/main" val="397494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000" y="393005"/>
            <a:ext cx="26823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Episodic accretion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875" y="1277292"/>
            <a:ext cx="67539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Ideas for the origin of </a:t>
            </a:r>
            <a:r>
              <a:rPr lang="en-US" sz="2400" dirty="0" err="1" smtClean="0">
                <a:latin typeface="Arial"/>
                <a:cs typeface="Arial"/>
              </a:rPr>
              <a:t>protostellar</a:t>
            </a:r>
            <a:r>
              <a:rPr lang="en-US" sz="2400" dirty="0" smtClean="0">
                <a:latin typeface="Arial"/>
                <a:cs typeface="Arial"/>
              </a:rPr>
              <a:t> disk outbursts: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Recent review: </a:t>
            </a:r>
            <a:r>
              <a:rPr lang="en-US" sz="2400" i="1" dirty="0" err="1" smtClean="0">
                <a:latin typeface="Arial"/>
                <a:cs typeface="Arial"/>
              </a:rPr>
              <a:t>Audard</a:t>
            </a:r>
            <a:r>
              <a:rPr lang="en-US" sz="2400" i="1" dirty="0" smtClean="0">
                <a:latin typeface="Arial"/>
                <a:cs typeface="Arial"/>
              </a:rPr>
              <a:t> et al. PP6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250" y="1984375"/>
            <a:ext cx="390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accretion disk limit cycle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tidal disruption of clumps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binary-induced accretion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42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1" y="333374"/>
            <a:ext cx="501650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Accretion disk limit cycle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Screen Shot 2015-02-25 at 12.2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864"/>
            <a:ext cx="3841751" cy="1924136"/>
          </a:xfrm>
          <a:prstGeom prst="rect">
            <a:avLst/>
          </a:prstGeom>
        </p:spPr>
      </p:pic>
      <p:pic>
        <p:nvPicPr>
          <p:cNvPr id="2" name="Picture 1" descr="Screen Shot 2015-03-10 at 7.2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208"/>
            <a:ext cx="3841751" cy="3984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8751" y="1836003"/>
            <a:ext cx="373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FU </a:t>
            </a:r>
            <a:r>
              <a:rPr lang="en-US" sz="2400" dirty="0" err="1" smtClean="0">
                <a:latin typeface="Arial"/>
                <a:cs typeface="Arial"/>
              </a:rPr>
              <a:t>Orionis</a:t>
            </a:r>
            <a:r>
              <a:rPr lang="en-US" sz="2400" dirty="0" smtClean="0">
                <a:latin typeface="Arial"/>
                <a:cs typeface="Arial"/>
              </a:rPr>
              <a:t> light curve </a:t>
            </a:r>
          </a:p>
          <a:p>
            <a:r>
              <a:rPr lang="en-US" sz="2400" i="1" dirty="0" smtClean="0">
                <a:latin typeface="Arial"/>
                <a:cs typeface="Arial"/>
              </a:rPr>
              <a:t>(Kenyon &amp; Hartmann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96)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8751" y="2809958"/>
            <a:ext cx="435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Dwarf nova SS </a:t>
            </a:r>
            <a:r>
              <a:rPr lang="en-US" sz="2400" dirty="0" err="1" smtClean="0">
                <a:latin typeface="Arial"/>
                <a:cs typeface="Arial"/>
              </a:rPr>
              <a:t>Cyg</a:t>
            </a:r>
            <a:r>
              <a:rPr lang="en-US" sz="2400" dirty="0" smtClean="0">
                <a:latin typeface="Arial"/>
                <a:cs typeface="Arial"/>
              </a:rPr>
              <a:t> light curve</a:t>
            </a:r>
          </a:p>
          <a:p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Cannizzo</a:t>
            </a:r>
            <a:r>
              <a:rPr lang="en-US" sz="2400" i="1" dirty="0" smtClean="0">
                <a:latin typeface="Arial"/>
                <a:cs typeface="Arial"/>
              </a:rPr>
              <a:t> ‘93)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8751" y="3889375"/>
            <a:ext cx="4273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Large amplitude outbursts are</a:t>
            </a:r>
          </a:p>
          <a:p>
            <a:r>
              <a:rPr lang="en-US" sz="2400" dirty="0" smtClean="0">
                <a:latin typeface="Arial"/>
                <a:cs typeface="Arial"/>
              </a:rPr>
              <a:t>observed in other accreting </a:t>
            </a:r>
          </a:p>
          <a:p>
            <a:r>
              <a:rPr lang="en-US" sz="2400" dirty="0" smtClean="0">
                <a:latin typeface="Arial"/>
                <a:cs typeface="Arial"/>
              </a:rPr>
              <a:t>systems, modeled as disk </a:t>
            </a:r>
          </a:p>
          <a:p>
            <a:r>
              <a:rPr lang="en-US" sz="2400" dirty="0" smtClean="0">
                <a:latin typeface="Arial"/>
                <a:cs typeface="Arial"/>
              </a:rPr>
              <a:t>limit cycles arising from </a:t>
            </a:r>
          </a:p>
          <a:p>
            <a:r>
              <a:rPr lang="en-US" sz="2400" b="1" dirty="0" smtClean="0">
                <a:latin typeface="Arial"/>
                <a:cs typeface="Arial"/>
              </a:rPr>
              <a:t>thermal instability</a:t>
            </a:r>
          </a:p>
        </p:txBody>
      </p:sp>
    </p:spTree>
    <p:extLst>
      <p:ext uri="{BB962C8B-B14F-4D97-AF65-F5344CB8AC3E}">
        <p14:creationId xmlns:p14="http://schemas.microsoft.com/office/powerpoint/2010/main" val="363539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1" y="333374"/>
            <a:ext cx="501650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Classical disk instabilities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6" y="1515664"/>
            <a:ext cx="4818529" cy="88255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10250" y="1567219"/>
            <a:ext cx="2100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Disk evolution</a:t>
            </a:r>
          </a:p>
          <a:p>
            <a:r>
              <a:rPr lang="en-US" sz="2400" dirty="0" smtClean="0">
                <a:latin typeface="Arial"/>
                <a:cs typeface="Arial"/>
              </a:rPr>
              <a:t>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097" y="2801292"/>
            <a:ext cx="577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Diffusive, but solutions will be unstable if: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623008"/>
            <a:ext cx="1746250" cy="707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0056" y="3492500"/>
            <a:ext cx="4280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where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 is calculated for an annulus</a:t>
            </a:r>
          </a:p>
          <a:p>
            <a:r>
              <a:rPr lang="en-US" sz="2000" dirty="0" smtClean="0">
                <a:latin typeface="Arial"/>
                <a:cs typeface="Arial"/>
              </a:rPr>
              <a:t>of the disk at radius r in hydrostatic</a:t>
            </a:r>
          </a:p>
          <a:p>
            <a:r>
              <a:rPr lang="en-US" sz="2000" dirty="0" smtClean="0">
                <a:latin typeface="Arial"/>
                <a:cs typeface="Arial"/>
              </a:rPr>
              <a:t>and thermal equilibrium </a:t>
            </a:r>
            <a:r>
              <a:rPr lang="en-US" sz="2000" i="1" dirty="0" smtClean="0">
                <a:latin typeface="Arial"/>
                <a:cs typeface="Arial"/>
              </a:rPr>
              <a:t>(Pringle ‘81)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97" y="4571663"/>
            <a:ext cx="7985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Viscous instability</a:t>
            </a:r>
            <a:r>
              <a:rPr lang="en-US" sz="2400" dirty="0" smtClean="0">
                <a:latin typeface="Arial"/>
                <a:cs typeface="Arial"/>
              </a:rPr>
              <a:t> – would lead to clumping into rings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 this simple treatment an unphysical solution, physically </a:t>
            </a:r>
          </a:p>
          <a:p>
            <a:r>
              <a:rPr lang="en-US" sz="2400" dirty="0" smtClean="0">
                <a:latin typeface="Arial"/>
                <a:cs typeface="Arial"/>
              </a:rPr>
              <a:t>a disk prone to viscous instability would be limited by </a:t>
            </a:r>
          </a:p>
          <a:p>
            <a:r>
              <a:rPr lang="en-US" sz="2400" dirty="0" smtClean="0">
                <a:latin typeface="Arial"/>
                <a:cs typeface="Arial"/>
              </a:rPr>
              <a:t>secondary instabilities before rings became too dense</a:t>
            </a:r>
          </a:p>
        </p:txBody>
      </p:sp>
    </p:spTree>
    <p:extLst>
      <p:ext uri="{BB962C8B-B14F-4D97-AF65-F5344CB8AC3E}">
        <p14:creationId xmlns:p14="http://schemas.microsoft.com/office/powerpoint/2010/main" val="39179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219626"/>
            <a:ext cx="8622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the disk is heated by accretion, need </a:t>
            </a:r>
            <a:r>
              <a:rPr lang="en-US" sz="2400" dirty="0" err="1" smtClean="0">
                <a:latin typeface="Arial"/>
                <a:cs typeface="Arial"/>
              </a:rPr>
              <a:t>dT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dz</a:t>
            </a:r>
            <a:r>
              <a:rPr lang="en-US" sz="2400" dirty="0" smtClean="0">
                <a:latin typeface="Arial"/>
                <a:cs typeface="Arial"/>
              </a:rPr>
              <a:t> &lt; 0 to transport</a:t>
            </a:r>
          </a:p>
          <a:p>
            <a:r>
              <a:rPr lang="en-US" sz="2400" dirty="0" smtClean="0">
                <a:latin typeface="Arial"/>
                <a:cs typeface="Arial"/>
              </a:rPr>
              <a:t>energy from mid-plane to photosphere. Simple model: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625" y="467667"/>
            <a:ext cx="42380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Disk vertical thermal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571" y="2474320"/>
            <a:ext cx="4492467" cy="857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>
            <a:off x="1115571" y="3332086"/>
            <a:ext cx="4492467" cy="857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24713" y="2622783"/>
            <a:ext cx="0" cy="7093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7068" y="27361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z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66788" y="3332086"/>
            <a:ext cx="932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60438" y="2474320"/>
            <a:ext cx="932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31495" y="3056877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c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1495" y="2210977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e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3222625" y="2672642"/>
            <a:ext cx="444500" cy="659444"/>
          </a:xfrm>
          <a:prstGeom prst="up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3000" y="2767892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8" y="4596533"/>
            <a:ext cx="3390900" cy="9247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58260" y="458931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If energy is dissipated at mid-plane, and</a:t>
            </a:r>
          </a:p>
          <a:p>
            <a:r>
              <a:rPr lang="en-US" sz="2000" dirty="0" smtClean="0">
                <a:latin typeface="Arial"/>
                <a:cs typeface="Arial"/>
              </a:rPr>
              <a:t>carried by </a:t>
            </a:r>
            <a:r>
              <a:rPr lang="en-US" sz="2000" dirty="0" err="1" smtClean="0">
                <a:latin typeface="Arial"/>
                <a:cs typeface="Arial"/>
              </a:rPr>
              <a:t>radiative</a:t>
            </a:r>
            <a:r>
              <a:rPr lang="en-US" sz="2000" dirty="0" smtClean="0">
                <a:latin typeface="Arial"/>
                <a:cs typeface="Arial"/>
              </a:rPr>
              <a:t> diffusion, vertical flux</a:t>
            </a:r>
          </a:p>
          <a:p>
            <a:r>
              <a:rPr lang="en-US" sz="2000" dirty="0" smtClean="0">
                <a:latin typeface="Arial"/>
                <a:cs typeface="Arial"/>
              </a:rPr>
              <a:t>is </a:t>
            </a:r>
            <a:r>
              <a:rPr lang="en-US" sz="2000" b="1" dirty="0" smtClean="0">
                <a:latin typeface="Arial"/>
                <a:cs typeface="Arial"/>
              </a:rPr>
              <a:t>constant</a:t>
            </a:r>
            <a:r>
              <a:rPr lang="en-US" sz="2000" dirty="0" smtClean="0">
                <a:latin typeface="Arial"/>
                <a:cs typeface="Arial"/>
              </a:rPr>
              <a:t> and linear in </a:t>
            </a:r>
            <a:r>
              <a:rPr lang="en-US" sz="2000" dirty="0" err="1" smtClean="0">
                <a:latin typeface="Arial"/>
                <a:cs typeface="Arial"/>
              </a:rPr>
              <a:t>dT</a:t>
            </a:r>
            <a:r>
              <a:rPr lang="en-US" sz="2000" dirty="0" smtClean="0">
                <a:latin typeface="Arial"/>
                <a:cs typeface="Arial"/>
              </a:rPr>
              <a:t> / </a:t>
            </a:r>
            <a:r>
              <a:rPr lang="en-US" sz="2000" dirty="0" err="1" smtClean="0">
                <a:latin typeface="Arial"/>
                <a:cs typeface="Arial"/>
              </a:rPr>
              <a:t>dz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250" y="574675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s"/>
            </a:pPr>
            <a:r>
              <a:rPr lang="en-US" sz="2400" dirty="0" smtClean="0">
                <a:latin typeface="Arial"/>
                <a:cs typeface="Arial"/>
              </a:rPr>
              <a:t>– Stefan-Boltzmann constant</a:t>
            </a:r>
          </a:p>
          <a:p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baseline="-25000" dirty="0" err="1" smtClean="0">
                <a:latin typeface="Arial"/>
                <a:cs typeface="Arial"/>
              </a:rPr>
              <a:t>R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– </a:t>
            </a:r>
            <a:r>
              <a:rPr lang="en-US" sz="2400" dirty="0" err="1" smtClean="0">
                <a:latin typeface="Arial"/>
                <a:cs typeface="Arial"/>
              </a:rPr>
              <a:t>Rosseland</a:t>
            </a:r>
            <a:r>
              <a:rPr lang="en-US" sz="2400" dirty="0" smtClean="0">
                <a:latin typeface="Arial"/>
                <a:cs typeface="Arial"/>
              </a:rPr>
              <a:t> mean opacity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56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0625" y="467667"/>
            <a:ext cx="42380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Disk vertical thermal structure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" y="1278658"/>
            <a:ext cx="3390900" cy="9247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33875" y="1460500"/>
            <a:ext cx="1270000" cy="58419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1383121"/>
            <a:ext cx="1857375" cy="78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3875" y="2092324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integrate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250" y="2506960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…where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 = (1/2)</a:t>
            </a:r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baseline="-25000" dirty="0" err="1" smtClean="0">
                <a:latin typeface="Arial"/>
                <a:cs typeface="Arial"/>
              </a:rPr>
              <a:t>R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is optical depth to mid-plane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937" y="3102917"/>
            <a:ext cx="620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thermal equilibrium, heating per unit area: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3648062"/>
            <a:ext cx="2907218" cy="44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3875" y="3648062"/>
            <a:ext cx="142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= cooling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3648062"/>
            <a:ext cx="1882775" cy="431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1937" y="4251346"/>
            <a:ext cx="400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But viscosity depends on </a:t>
            </a:r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>
                <a:latin typeface="Arial"/>
                <a:cs typeface="Arial"/>
              </a:rPr>
              <a:t>c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4260297"/>
            <a:ext cx="2727325" cy="4527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500" y="5260627"/>
            <a:ext cx="3982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opacity increases strongly</a:t>
            </a:r>
          </a:p>
          <a:p>
            <a:r>
              <a:rPr lang="en-US" sz="2400" dirty="0" smtClean="0">
                <a:latin typeface="Arial"/>
                <a:cs typeface="Arial"/>
              </a:rPr>
              <a:t>with T, get a runaway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6825" y="5404792"/>
            <a:ext cx="146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Higher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c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8218" y="4959002"/>
            <a:ext cx="165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Higher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t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5037" y="5866457"/>
            <a:ext cx="1365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Stronger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heating</a:t>
            </a:r>
          </a:p>
        </p:txBody>
      </p:sp>
      <p:cxnSp>
        <p:nvCxnSpPr>
          <p:cNvPr id="33" name="Straight Arrow Connector 32"/>
          <p:cNvCxnSpPr>
            <a:stCxn id="22" idx="3"/>
          </p:cNvCxnSpPr>
          <p:nvPr/>
        </p:nvCxnSpPr>
        <p:spPr>
          <a:xfrm flipV="1">
            <a:off x="6698684" y="5260627"/>
            <a:ext cx="279534" cy="37499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804150" y="5468292"/>
            <a:ext cx="0" cy="44579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1"/>
          </p:cNvCxnSpPr>
          <p:nvPr/>
        </p:nvCxnSpPr>
        <p:spPr>
          <a:xfrm flipH="1" flipV="1">
            <a:off x="6096000" y="5914082"/>
            <a:ext cx="1189037" cy="36787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3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9784</TotalTime>
  <Words>1047</Words>
  <Application>Microsoft Macintosh PowerPoint</Application>
  <PresentationFormat>On-screen Show (4:3)</PresentationFormat>
  <Paragraphs>194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359</cp:revision>
  <dcterms:created xsi:type="dcterms:W3CDTF">2013-03-07T13:35:34Z</dcterms:created>
  <dcterms:modified xsi:type="dcterms:W3CDTF">2015-03-18T17:24:39Z</dcterms:modified>
</cp:coreProperties>
</file>