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70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D8B"/>
    <a:srgbClr val="5F5F5F"/>
    <a:srgbClr val="5E5E5E"/>
    <a:srgbClr val="4B4B4B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8" d="100"/>
          <a:sy n="68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  <a:lumOff val="3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D7CC8-876B-2547-9334-A3B902B5682F}" type="datetimeFigureOut">
              <a:rPr lang="en-US" smtClean="0"/>
              <a:pPr/>
              <a:t>3/18/15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1968-E1D4-164C-AA41-B1BD58716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  <a:lumOff val="35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sper24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6038"/>
          <a:stretch/>
        </p:blipFill>
        <p:spPr>
          <a:xfrm>
            <a:off x="0" y="-42333"/>
            <a:ext cx="9144000" cy="70114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33373"/>
            <a:ext cx="9144000" cy="9525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Processes in Protoplanetary Disks</a:t>
            </a:r>
            <a:endParaRPr lang="en-US" sz="3600" dirty="0">
              <a:solidFill>
                <a:schemeClr val="bg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875" y="5409141"/>
            <a:ext cx="2079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Phil Armitage</a:t>
            </a:r>
          </a:p>
          <a:p>
            <a:pPr algn="r"/>
            <a:r>
              <a:rPr lang="en-US" sz="2400" i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Colorado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44932" y="202525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018681" y="275079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598368" y="236828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749011" y="312012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pic>
        <p:nvPicPr>
          <p:cNvPr id="45" name="Picture 44" descr="photo-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22851" r="4578" b="16296"/>
          <a:stretch/>
        </p:blipFill>
        <p:spPr>
          <a:xfrm>
            <a:off x="0" y="-11971"/>
            <a:ext cx="9144000" cy="4698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296" y="4915655"/>
            <a:ext cx="8772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/>
                <a:cs typeface="Arial"/>
              </a:rPr>
              <a:t>Safronov</a:t>
            </a:r>
            <a:r>
              <a:rPr lang="en-US" sz="2400" i="1" dirty="0" smtClean="0">
                <a:latin typeface="Arial"/>
                <a:cs typeface="Arial"/>
              </a:rPr>
              <a:t> ‘72 </a:t>
            </a:r>
            <a:r>
              <a:rPr lang="en-US" sz="2400" dirty="0" smtClean="0">
                <a:latin typeface="Arial"/>
                <a:cs typeface="Arial"/>
              </a:rPr>
              <a:t>– the MRI was </a:t>
            </a:r>
            <a:r>
              <a:rPr lang="en-US" sz="2400" i="1" dirty="0" smtClean="0">
                <a:latin typeface="Arial"/>
                <a:cs typeface="Arial"/>
              </a:rPr>
              <a:t>almost</a:t>
            </a:r>
            <a:r>
              <a:rPr lang="en-US" sz="2400" dirty="0" smtClean="0">
                <a:latin typeface="Arial"/>
                <a:cs typeface="Arial"/>
              </a:rPr>
              <a:t> discovered and understood </a:t>
            </a:r>
          </a:p>
          <a:p>
            <a:r>
              <a:rPr lang="en-US" sz="2400" dirty="0" smtClean="0">
                <a:latin typeface="Arial"/>
                <a:cs typeface="Arial"/>
              </a:rPr>
              <a:t>by Chandrasekhar, </a:t>
            </a:r>
            <a:r>
              <a:rPr lang="en-US" sz="2400" dirty="0" err="1" smtClean="0">
                <a:latin typeface="Arial"/>
                <a:cs typeface="Arial"/>
              </a:rPr>
              <a:t>Velikov</a:t>
            </a:r>
            <a:r>
              <a:rPr lang="en-US" sz="2400" dirty="0" smtClean="0">
                <a:latin typeface="Arial"/>
                <a:cs typeface="Arial"/>
              </a:rPr>
              <a:t> &amp; </a:t>
            </a:r>
            <a:r>
              <a:rPr lang="en-US" sz="2400" dirty="0" err="1" smtClean="0">
                <a:latin typeface="Arial"/>
                <a:cs typeface="Arial"/>
              </a:rPr>
              <a:t>Safronov</a:t>
            </a:r>
            <a:r>
              <a:rPr lang="en-US" sz="2400" dirty="0" smtClean="0">
                <a:latin typeface="Arial"/>
                <a:cs typeface="Arial"/>
              </a:rPr>
              <a:t> in the 1960s…</a:t>
            </a:r>
          </a:p>
        </p:txBody>
      </p:sp>
    </p:spTree>
    <p:extLst>
      <p:ext uri="{BB962C8B-B14F-4D97-AF65-F5344CB8AC3E}">
        <p14:creationId xmlns:p14="http://schemas.microsoft.com/office/powerpoint/2010/main" val="386573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5625" y="555625"/>
            <a:ext cx="796403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Conclusion that weakly magnetized disks are always </a:t>
            </a:r>
          </a:p>
          <a:p>
            <a:r>
              <a:rPr lang="en-US" sz="2400" dirty="0" smtClean="0">
                <a:latin typeface="Arial"/>
                <a:cs typeface="Arial"/>
              </a:rPr>
              <a:t>violently unstable applies to </a:t>
            </a:r>
            <a:r>
              <a:rPr lang="en-US" sz="2400" i="1" dirty="0" smtClean="0">
                <a:latin typeface="Arial"/>
                <a:cs typeface="Arial"/>
              </a:rPr>
              <a:t>ideal MHD</a:t>
            </a:r>
            <a:r>
              <a:rPr lang="en-US" sz="2400" dirty="0" smtClean="0">
                <a:latin typeface="Arial"/>
                <a:cs typeface="Arial"/>
              </a:rPr>
              <a:t> (i.e. ionized disk),</a:t>
            </a:r>
          </a:p>
          <a:p>
            <a:r>
              <a:rPr lang="en-US" sz="2400" dirty="0" smtClean="0">
                <a:latin typeface="Arial"/>
                <a:cs typeface="Arial"/>
              </a:rPr>
              <a:t>several complexities in protoplanetary disks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036" y="2084952"/>
            <a:ext cx="78021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currents decay due to collisions (</a:t>
            </a:r>
            <a:r>
              <a:rPr lang="en-US" sz="2400" b="1" dirty="0" err="1" smtClean="0">
                <a:latin typeface="Arial"/>
                <a:cs typeface="Arial"/>
              </a:rPr>
              <a:t>Ohmic</a:t>
            </a:r>
            <a:r>
              <a:rPr lang="en-US" sz="2400" dirty="0" smtClean="0">
                <a:latin typeface="Arial"/>
                <a:cs typeface="Arial"/>
              </a:rPr>
              <a:t> dissipation)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magnetic field couples to charged particles, neutrals</a:t>
            </a:r>
          </a:p>
          <a:p>
            <a:r>
              <a:rPr lang="en-US" sz="2400" dirty="0" smtClean="0">
                <a:latin typeface="Arial"/>
                <a:cs typeface="Arial"/>
              </a:rPr>
              <a:t>	couple only via ion-neutral collisions (</a:t>
            </a:r>
            <a:r>
              <a:rPr lang="en-US" sz="2400" b="1" dirty="0" err="1" smtClean="0">
                <a:latin typeface="Arial"/>
                <a:cs typeface="Arial"/>
              </a:rPr>
              <a:t>ambipolar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</a:p>
          <a:p>
            <a:r>
              <a:rPr lang="en-US" sz="2400" b="1" dirty="0" smtClean="0">
                <a:latin typeface="Arial"/>
                <a:cs typeface="Arial"/>
              </a:rPr>
              <a:t>	diffusion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charge carriers moving in a magnetic field experience </a:t>
            </a:r>
          </a:p>
          <a:p>
            <a:r>
              <a:rPr lang="en-US" sz="2400" dirty="0" smtClean="0">
                <a:latin typeface="Arial"/>
                <a:cs typeface="Arial"/>
              </a:rPr>
              <a:t>	a Lorentz force, creating an additional electric field</a:t>
            </a:r>
          </a:p>
          <a:p>
            <a:r>
              <a:rPr lang="en-US" sz="2400" dirty="0" smtClean="0">
                <a:latin typeface="Arial"/>
                <a:cs typeface="Arial"/>
              </a:rPr>
              <a:t>	(</a:t>
            </a:r>
            <a:r>
              <a:rPr lang="en-US" sz="2400" b="1" dirty="0" smtClean="0">
                <a:latin typeface="Arial"/>
                <a:cs typeface="Arial"/>
              </a:rPr>
              <a:t>Hall effect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588" y="5179584"/>
            <a:ext cx="7495111" cy="1200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Very roughly, these “non-ideal” MHD effects damp the 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MRI in regions where the ionization fraction and / or 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density are very low</a:t>
            </a:r>
          </a:p>
        </p:txBody>
      </p:sp>
    </p:spTree>
    <p:extLst>
      <p:ext uri="{BB962C8B-B14F-4D97-AF65-F5344CB8AC3E}">
        <p14:creationId xmlns:p14="http://schemas.microsoft.com/office/powerpoint/2010/main" val="82001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0" y="909221"/>
            <a:ext cx="8148160" cy="822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172" y="360792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Ohmic</a:t>
            </a:r>
            <a:r>
              <a:rPr lang="en-US" sz="2000" b="1" dirty="0" smtClean="0">
                <a:latin typeface="Arial"/>
                <a:cs typeface="Arial"/>
              </a:rPr>
              <a:t>             Hall                 </a:t>
            </a:r>
            <a:r>
              <a:rPr lang="en-US" sz="2000" b="1" dirty="0" err="1" smtClean="0">
                <a:latin typeface="Arial"/>
                <a:cs typeface="Arial"/>
              </a:rPr>
              <a:t>Ambipolar</a:t>
            </a: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862" y="2655769"/>
            <a:ext cx="2494192" cy="1200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Ideal MHD: MRI </a:t>
            </a:r>
          </a:p>
          <a:p>
            <a:r>
              <a:rPr lang="en-US" sz="2400" dirty="0" smtClean="0">
                <a:latin typeface="Arial"/>
                <a:cs typeface="Arial"/>
              </a:rPr>
              <a:t>grows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on scale h</a:t>
            </a:r>
          </a:p>
          <a:p>
            <a:r>
              <a:rPr lang="en-US" sz="2400" dirty="0" smtClean="0">
                <a:latin typeface="Arial"/>
                <a:cs typeface="Arial"/>
              </a:rPr>
              <a:t>on time scale: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05" y="4074386"/>
            <a:ext cx="1080699" cy="771928"/>
          </a:xfrm>
          <a:prstGeom prst="rect">
            <a:avLst/>
          </a:prstGeom>
        </p:spPr>
      </p:pic>
      <p:cxnSp>
        <p:nvCxnSpPr>
          <p:cNvPr id="12" name="Elbow Connector 11"/>
          <p:cNvCxnSpPr/>
          <p:nvPr/>
        </p:nvCxnSpPr>
        <p:spPr>
          <a:xfrm rot="10800000" flipV="1">
            <a:off x="1642958" y="1880054"/>
            <a:ext cx="1247096" cy="75922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64827" y="2672266"/>
            <a:ext cx="25287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Diffusive term, </a:t>
            </a:r>
          </a:p>
          <a:p>
            <a:r>
              <a:rPr lang="en-US" sz="2400" dirty="0" smtClean="0">
                <a:latin typeface="Arial"/>
                <a:cs typeface="Arial"/>
              </a:rPr>
              <a:t>leads to damping </a:t>
            </a:r>
          </a:p>
          <a:p>
            <a:r>
              <a:rPr lang="en-US" sz="2400" dirty="0" smtClean="0">
                <a:latin typeface="Arial"/>
                <a:cs typeface="Arial"/>
              </a:rPr>
              <a:t>on time scale: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54482" y="1880054"/>
            <a:ext cx="0" cy="7592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55" y="3974726"/>
            <a:ext cx="1153989" cy="9210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38823" y="4090882"/>
            <a:ext cx="3223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…with </a:t>
            </a:r>
            <a:r>
              <a:rPr lang="en-US" sz="2000" dirty="0" smtClean="0">
                <a:latin typeface="Symbol" charset="2"/>
                <a:cs typeface="Symbol" charset="2"/>
              </a:rPr>
              <a:t>h </a:t>
            </a:r>
            <a:r>
              <a:rPr lang="en-US" sz="2000" dirty="0" smtClean="0">
                <a:latin typeface="Arial"/>
                <a:cs typeface="Arial"/>
              </a:rPr>
              <a:t>the magnetic </a:t>
            </a:r>
          </a:p>
          <a:p>
            <a:r>
              <a:rPr lang="en-US" sz="2000" dirty="0" smtClean="0">
                <a:latin typeface="Arial"/>
                <a:cs typeface="Arial"/>
              </a:rPr>
              <a:t>diffusivity ~ 1 / conductivity</a:t>
            </a:r>
          </a:p>
        </p:txBody>
      </p:sp>
      <p:sp>
        <p:nvSpPr>
          <p:cNvPr id="18" name="Equal 17"/>
          <p:cNvSpPr/>
          <p:nvPr/>
        </p:nvSpPr>
        <p:spPr>
          <a:xfrm>
            <a:off x="2722161" y="4189852"/>
            <a:ext cx="758736" cy="527856"/>
          </a:xfrm>
          <a:prstGeom prst="mathEqual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506080" y="5295051"/>
            <a:ext cx="773123" cy="4618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884" y="5140371"/>
            <a:ext cx="3467616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MRI damped for </a:t>
            </a:r>
            <a:r>
              <a:rPr lang="en-US" sz="2400" dirty="0" smtClean="0">
                <a:solidFill>
                  <a:schemeClr val="bg2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&gt;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hv</a:t>
            </a:r>
            <a:r>
              <a:rPr lang="en-US" sz="24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A</a:t>
            </a:r>
            <a:endParaRPr lang="en-US" sz="2400" baseline="-250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For inner disk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x</a:t>
            </a:r>
            <a:r>
              <a:rPr lang="en-US" sz="24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e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&gt; 10</a:t>
            </a:r>
            <a:r>
              <a:rPr lang="en-US" sz="2400" baseline="30000" dirty="0" smtClean="0">
                <a:solidFill>
                  <a:schemeClr val="bg2"/>
                </a:solidFill>
                <a:latin typeface="Arial"/>
                <a:cs typeface="Arial"/>
              </a:rPr>
              <a:t>-12</a:t>
            </a:r>
            <a:endParaRPr lang="en-US" sz="24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3909" y="6185807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Argument: </a:t>
            </a:r>
            <a:r>
              <a:rPr lang="en-US" sz="2000" i="1" dirty="0" err="1" smtClean="0">
                <a:latin typeface="Arial"/>
                <a:cs typeface="Arial"/>
              </a:rPr>
              <a:t>Gammie</a:t>
            </a:r>
            <a:r>
              <a:rPr lang="en-US" sz="2000" i="1" dirty="0" smtClean="0">
                <a:latin typeface="Arial"/>
                <a:cs typeface="Arial"/>
              </a:rPr>
              <a:t> ‘96</a:t>
            </a:r>
            <a:endParaRPr lang="en-US" sz="20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41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3123" y="280428"/>
            <a:ext cx="7510899" cy="529505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dead_zo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23" y="280423"/>
            <a:ext cx="7326931" cy="5205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9942" y="5789917"/>
            <a:ext cx="7266833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If MHD processes are dominant, expect suppressed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turbulence near the mid-plane – a “dead zone”</a:t>
            </a:r>
          </a:p>
        </p:txBody>
      </p:sp>
    </p:spTree>
    <p:extLst>
      <p:ext uri="{BB962C8B-B14F-4D97-AF65-F5344CB8AC3E}">
        <p14:creationId xmlns:p14="http://schemas.microsoft.com/office/powerpoint/2010/main" val="69652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250" y="610542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2. Self-gravity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2126" y="1369126"/>
            <a:ext cx="38626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Physics: </a:t>
            </a:r>
            <a:r>
              <a:rPr lang="en-US" sz="2400" dirty="0" smtClean="0">
                <a:latin typeface="Arial"/>
                <a:cs typeface="Arial"/>
              </a:rPr>
              <a:t>hydrodynamics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</a:t>
            </a:r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magnetic fields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	</a:t>
            </a:r>
            <a:r>
              <a:rPr lang="en-US" sz="2400" dirty="0" smtClean="0">
                <a:latin typeface="Arial"/>
                <a:cs typeface="Arial"/>
              </a:rPr>
              <a:t>self-gravity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	</a:t>
            </a:r>
            <a:r>
              <a:rPr lang="en-US" sz="2400" dirty="0" smtClean="0">
                <a:latin typeface="Arial"/>
                <a:cs typeface="Arial"/>
              </a:rPr>
              <a:t>energy equation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	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61426" y="143141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612722" y="180074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030087" y="219937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765505" y="252629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2126" y="3167343"/>
            <a:ext cx="7334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Linear instability if “</a:t>
            </a:r>
            <a:r>
              <a:rPr lang="en-US" sz="2400" dirty="0" err="1" smtClean="0">
                <a:latin typeface="Arial"/>
                <a:cs typeface="Arial"/>
              </a:rPr>
              <a:t>Toomre</a:t>
            </a:r>
            <a:r>
              <a:rPr lang="en-US" sz="2400" dirty="0" smtClean="0">
                <a:latin typeface="Arial"/>
                <a:cs typeface="Arial"/>
              </a:rPr>
              <a:t> Q” is below critical value: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05" y="3944171"/>
            <a:ext cx="3520434" cy="777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6161" y="5295053"/>
            <a:ext cx="6410529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Roughly this requires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M</a:t>
            </a:r>
            <a:r>
              <a:rPr lang="en-US" sz="24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disk</a:t>
            </a:r>
            <a:r>
              <a:rPr lang="en-US" sz="2400" baseline="-250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/ M</a:t>
            </a:r>
            <a:r>
              <a:rPr lang="en-US" sz="2400" baseline="-25000" dirty="0" smtClean="0">
                <a:solidFill>
                  <a:schemeClr val="bg2"/>
                </a:solidFill>
                <a:latin typeface="Arial"/>
                <a:cs typeface="Arial"/>
              </a:rPr>
              <a:t>*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&gt; h / r,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expect self-gravity to matter for massive disks </a:t>
            </a:r>
          </a:p>
        </p:txBody>
      </p:sp>
    </p:spTree>
    <p:extLst>
      <p:ext uri="{BB962C8B-B14F-4D97-AF65-F5344CB8AC3E}">
        <p14:creationId xmlns:p14="http://schemas.microsoft.com/office/powerpoint/2010/main" val="282384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250" y="610542"/>
            <a:ext cx="405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</a:t>
            </a:r>
            <a:r>
              <a:rPr lang="en-US" sz="2400" b="1" dirty="0" smtClean="0">
                <a:latin typeface="Arial"/>
                <a:cs typeface="Arial"/>
              </a:rPr>
              <a:t>. Vertical shear instability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2126" y="1369126"/>
            <a:ext cx="38626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Physics: </a:t>
            </a:r>
            <a:r>
              <a:rPr lang="en-US" sz="2400" dirty="0" smtClean="0">
                <a:latin typeface="Arial"/>
                <a:cs typeface="Arial"/>
              </a:rPr>
              <a:t>hydrodynamics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</a:t>
            </a:r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magnetic fields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	</a:t>
            </a:r>
            <a:r>
              <a:rPr lang="en-US" sz="2400" dirty="0" smtClean="0">
                <a:latin typeface="Arial"/>
                <a:cs typeface="Arial"/>
              </a:rPr>
              <a:t>self-gravity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	</a:t>
            </a:r>
            <a:r>
              <a:rPr lang="en-US" sz="2400" dirty="0" smtClean="0">
                <a:latin typeface="Arial"/>
                <a:cs typeface="Arial"/>
              </a:rPr>
              <a:t>energy equation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	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61426" y="143141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612722" y="180074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756351" y="253646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068275" y="2175936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38" y="3273429"/>
            <a:ext cx="3025443" cy="9778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35000" y="4317214"/>
            <a:ext cx="0" cy="779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87343" y="4317214"/>
            <a:ext cx="0" cy="779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7847" y="5229070"/>
            <a:ext cx="2394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radial gradient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of specific 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angular momentum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1896" y="5236952"/>
            <a:ext cx="2394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vertical gradient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of specific 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angular momentum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6351" y="3182867"/>
            <a:ext cx="387212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and</a:t>
            </a:r>
            <a:r>
              <a:rPr lang="en-US" sz="2400" dirty="0" smtClean="0">
                <a:latin typeface="Arial"/>
                <a:cs typeface="Arial"/>
              </a:rPr>
              <a:t> thermal diffusion due</a:t>
            </a:r>
          </a:p>
          <a:p>
            <a:r>
              <a:rPr lang="en-US" sz="2400" dirty="0" smtClean="0">
                <a:latin typeface="Arial"/>
                <a:cs typeface="Arial"/>
              </a:rPr>
              <a:t>radiation, heating + cooling</a:t>
            </a:r>
          </a:p>
          <a:p>
            <a:r>
              <a:rPr lang="en-US" sz="2400" dirty="0" smtClean="0">
                <a:latin typeface="Arial"/>
                <a:cs typeface="Arial"/>
              </a:rPr>
              <a:t>processes is “fast”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1321" y="5608467"/>
            <a:ext cx="2450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/>
                <a:cs typeface="Arial"/>
              </a:rPr>
              <a:t>Nelson, </a:t>
            </a:r>
            <a:r>
              <a:rPr lang="en-US" sz="2400" i="1" dirty="0" err="1" smtClean="0">
                <a:latin typeface="Arial"/>
                <a:cs typeface="Arial"/>
              </a:rPr>
              <a:t>Gressel</a:t>
            </a:r>
            <a:r>
              <a:rPr lang="en-US" sz="2400" i="1" dirty="0" smtClean="0">
                <a:latin typeface="Arial"/>
                <a:cs typeface="Arial"/>
              </a:rPr>
              <a:t> </a:t>
            </a:r>
          </a:p>
          <a:p>
            <a:r>
              <a:rPr lang="en-US" sz="2400" i="1" dirty="0" smtClean="0">
                <a:latin typeface="Arial"/>
                <a:cs typeface="Arial"/>
              </a:rPr>
              <a:t>&amp; </a:t>
            </a:r>
            <a:r>
              <a:rPr lang="en-US" sz="2400" i="1" dirty="0" err="1" smtClean="0">
                <a:latin typeface="Arial"/>
                <a:cs typeface="Arial"/>
              </a:rPr>
              <a:t>Umurhan</a:t>
            </a:r>
            <a:r>
              <a:rPr lang="en-US" sz="2400" i="1" dirty="0" smtClean="0">
                <a:latin typeface="Arial"/>
                <a:cs typeface="Arial"/>
              </a:rPr>
              <a:t> ‘13</a:t>
            </a:r>
          </a:p>
        </p:txBody>
      </p:sp>
    </p:spTree>
    <p:extLst>
      <p:ext uri="{BB962C8B-B14F-4D97-AF65-F5344CB8AC3E}">
        <p14:creationId xmlns:p14="http://schemas.microsoft.com/office/powerpoint/2010/main" val="126561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63735" y="333374"/>
            <a:ext cx="4080265" cy="795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Non-linear evolution</a:t>
            </a:r>
            <a:endParaRPr lang="en-US" sz="3200" dirty="0">
              <a:solidFill>
                <a:schemeClr val="bg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759" y="1451603"/>
            <a:ext cx="716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With few exceptions, need numerical simulations to </a:t>
            </a:r>
          </a:p>
          <a:p>
            <a:r>
              <a:rPr lang="en-US" sz="2400" dirty="0" smtClean="0">
                <a:latin typeface="Arial"/>
                <a:cs typeface="Arial"/>
              </a:rPr>
              <a:t>assess: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8104" y="2348582"/>
            <a:ext cx="595547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non-linear evolution of disk instabilities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saturation level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nature of turbulence (waves, vortices…)</a:t>
            </a:r>
          </a:p>
        </p:txBody>
      </p:sp>
    </p:spTree>
    <p:extLst>
      <p:ext uri="{BB962C8B-B14F-4D97-AF65-F5344CB8AC3E}">
        <p14:creationId xmlns:p14="http://schemas.microsoft.com/office/powerpoint/2010/main" val="219838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18 at 6.21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30" y="242761"/>
            <a:ext cx="6133983" cy="4989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660" y="5269692"/>
            <a:ext cx="4341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/>
                <a:cs typeface="Arial"/>
              </a:rPr>
              <a:t>Self-gravitating disk simulation </a:t>
            </a:r>
          </a:p>
          <a:p>
            <a:pPr algn="r"/>
            <a:r>
              <a:rPr lang="en-US" sz="2400" i="1" dirty="0" smtClean="0">
                <a:latin typeface="Arial"/>
                <a:cs typeface="Arial"/>
              </a:rPr>
              <a:t>(Richard Alexander)</a:t>
            </a:r>
          </a:p>
        </p:txBody>
      </p:sp>
    </p:spTree>
    <p:extLst>
      <p:ext uri="{BB962C8B-B14F-4D97-AF65-F5344CB8AC3E}">
        <p14:creationId xmlns:p14="http://schemas.microsoft.com/office/powerpoint/2010/main" val="354712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769" y="626932"/>
            <a:ext cx="7375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Self-gravity</a:t>
            </a:r>
            <a:r>
              <a:rPr lang="en-US" sz="2400" dirty="0" smtClean="0">
                <a:latin typeface="Arial"/>
                <a:cs typeface="Arial"/>
              </a:rPr>
              <a:t>: trailing spiral arms, “</a:t>
            </a:r>
            <a:r>
              <a:rPr lang="en-US" sz="2400" dirty="0" err="1" smtClean="0">
                <a:latin typeface="Arial"/>
                <a:cs typeface="Arial"/>
              </a:rPr>
              <a:t>gravito</a:t>
            </a:r>
            <a:r>
              <a:rPr lang="en-US" sz="2400" dirty="0" smtClean="0">
                <a:latin typeface="Arial"/>
                <a:cs typeface="Arial"/>
              </a:rPr>
              <a:t>-turbulence”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769" y="1352630"/>
            <a:ext cx="824927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Assuming locality, condition that Q ~ </a:t>
            </a:r>
            <a:r>
              <a:rPr lang="en-US" sz="2400" dirty="0" err="1" smtClean="0">
                <a:latin typeface="Arial"/>
                <a:cs typeface="Arial"/>
              </a:rPr>
              <a:t>Q</a:t>
            </a:r>
            <a:r>
              <a:rPr lang="en-US" sz="2400" baseline="-25000" dirty="0" err="1" smtClean="0">
                <a:latin typeface="Arial"/>
                <a:cs typeface="Arial"/>
              </a:rPr>
              <a:t>crit</a:t>
            </a:r>
            <a:r>
              <a:rPr lang="en-US" sz="2400" dirty="0" smtClean="0">
                <a:latin typeface="Arial"/>
                <a:cs typeface="Arial"/>
              </a:rPr>
              <a:t> can be used </a:t>
            </a:r>
          </a:p>
          <a:p>
            <a:r>
              <a:rPr lang="en-US" sz="2400" dirty="0" smtClean="0">
                <a:latin typeface="Arial"/>
                <a:cs typeface="Arial"/>
              </a:rPr>
              <a:t>to </a:t>
            </a:r>
            <a:r>
              <a:rPr lang="en-US" sz="2400" i="1" dirty="0" smtClean="0">
                <a:latin typeface="Arial"/>
                <a:cs typeface="Arial"/>
              </a:rPr>
              <a:t>analytically </a:t>
            </a:r>
            <a:r>
              <a:rPr lang="en-US" sz="2400" dirty="0" smtClean="0">
                <a:latin typeface="Arial"/>
                <a:cs typeface="Arial"/>
              </a:rPr>
              <a:t>estimate the efficiency of angular momentum</a:t>
            </a:r>
          </a:p>
          <a:p>
            <a:r>
              <a:rPr lang="en-US" sz="2400" dirty="0" smtClean="0">
                <a:latin typeface="Arial"/>
                <a:cs typeface="Arial"/>
              </a:rPr>
              <a:t>transport </a:t>
            </a:r>
            <a:r>
              <a:rPr lang="en-US" sz="2400" i="1" dirty="0" smtClean="0">
                <a:latin typeface="Arial"/>
                <a:cs typeface="Arial"/>
              </a:rPr>
              <a:t>(</a:t>
            </a:r>
            <a:r>
              <a:rPr lang="en-US" sz="2400" i="1" dirty="0" err="1" smtClean="0">
                <a:latin typeface="Arial"/>
                <a:cs typeface="Arial"/>
              </a:rPr>
              <a:t>Gammie</a:t>
            </a:r>
            <a:r>
              <a:rPr lang="en-US" sz="2400" i="1" dirty="0" smtClean="0">
                <a:latin typeface="Arial"/>
                <a:cs typeface="Arial"/>
              </a:rPr>
              <a:t> ‘01)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05" y="2684198"/>
            <a:ext cx="3250368" cy="718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769" y="3761076"/>
            <a:ext cx="682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Heating rate (9/4)</a:t>
            </a:r>
            <a:r>
              <a:rPr lang="en-US" sz="2400" dirty="0" smtClean="0">
                <a:latin typeface="Symbol" charset="2"/>
                <a:cs typeface="Symbol" charset="2"/>
              </a:rPr>
              <a:t>nSW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must balance cooling 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T</a:t>
            </a:r>
            <a:r>
              <a:rPr lang="en-US" sz="2400" baseline="30000" dirty="0" smtClean="0">
                <a:latin typeface="Arial"/>
                <a:cs typeface="Arial"/>
              </a:rPr>
              <a:t>4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8" y="4480003"/>
            <a:ext cx="3232873" cy="830739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859271" y="4370785"/>
            <a:ext cx="3967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where </a:t>
            </a:r>
            <a:r>
              <a:rPr lang="en-US" sz="2000" dirty="0" err="1" smtClean="0">
                <a:latin typeface="Arial"/>
                <a:cs typeface="Arial"/>
              </a:rPr>
              <a:t>t</a:t>
            </a:r>
            <a:r>
              <a:rPr lang="en-US" sz="2000" baseline="-25000" dirty="0" err="1" smtClean="0">
                <a:latin typeface="Arial"/>
                <a:cs typeface="Arial"/>
              </a:rPr>
              <a:t>cool</a:t>
            </a:r>
            <a:r>
              <a:rPr lang="en-US" sz="2000" dirty="0" smtClean="0">
                <a:latin typeface="Arial"/>
                <a:cs typeface="Arial"/>
              </a:rPr>
              <a:t> is the thermal energy</a:t>
            </a:r>
          </a:p>
          <a:p>
            <a:r>
              <a:rPr lang="en-US" sz="2000" dirty="0" smtClean="0">
                <a:latin typeface="Arial"/>
                <a:cs typeface="Arial"/>
              </a:rPr>
              <a:t>per unit area / cooling rate, and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Arial"/>
                <a:cs typeface="Arial"/>
              </a:rPr>
              <a:t> is the adiabatic index of the gas</a:t>
            </a:r>
            <a:endParaRPr lang="en-US" sz="2000" dirty="0" smtClean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769" y="5690942"/>
            <a:ext cx="7880232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“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Clumpiness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” of the disk increases as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t</a:t>
            </a:r>
            <a:r>
              <a:rPr lang="en-US" sz="24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cool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decreases,</a:t>
            </a:r>
          </a:p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generally thought that fragmentation occurs for low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t</a:t>
            </a:r>
            <a:r>
              <a:rPr lang="en-US" sz="24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cool</a:t>
            </a:r>
            <a:r>
              <a:rPr lang="en-US" sz="2400" dirty="0" err="1" smtClean="0">
                <a:solidFill>
                  <a:schemeClr val="bg2"/>
                </a:solidFill>
                <a:latin typeface="Symbol" charset="2"/>
                <a:cs typeface="Symbol" charset="2"/>
              </a:rPr>
              <a:t>W</a:t>
            </a:r>
            <a:endParaRPr lang="en-US" sz="24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32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413" y="280526"/>
            <a:ext cx="20831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Vertical </a:t>
            </a:r>
          </a:p>
          <a:p>
            <a:r>
              <a:rPr lang="en-US" sz="2400" b="1" dirty="0" smtClean="0">
                <a:latin typeface="Arial"/>
                <a:cs typeface="Arial"/>
              </a:rPr>
              <a:t>shear </a:t>
            </a:r>
          </a:p>
          <a:p>
            <a:r>
              <a:rPr lang="en-US" sz="2400" b="1" dirty="0" smtClean="0">
                <a:latin typeface="Arial"/>
                <a:cs typeface="Arial"/>
              </a:rPr>
              <a:t>instability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Fluid stresses</a:t>
            </a:r>
          </a:p>
          <a:p>
            <a:r>
              <a:rPr lang="en-US" sz="2400" dirty="0" smtClean="0">
                <a:latin typeface="Arial"/>
                <a:cs typeface="Arial"/>
              </a:rPr>
              <a:t>with 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 ~ 10</a:t>
            </a:r>
            <a:r>
              <a:rPr lang="en-US" sz="2400" baseline="30000" dirty="0" smtClean="0">
                <a:latin typeface="Arial"/>
                <a:cs typeface="Arial"/>
              </a:rPr>
              <a:t>-3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4" name="Picture 3" descr="Screen Shot 2015-03-09 at 7.45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r="1974"/>
          <a:stretch/>
        </p:blipFill>
        <p:spPr>
          <a:xfrm>
            <a:off x="2479030" y="0"/>
            <a:ext cx="667527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413" y="5723935"/>
            <a:ext cx="1424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/>
                <a:cs typeface="Arial"/>
              </a:rPr>
              <a:t>Nelson </a:t>
            </a:r>
          </a:p>
          <a:p>
            <a:r>
              <a:rPr lang="en-US" sz="2400" i="1" dirty="0" smtClean="0">
                <a:latin typeface="Arial"/>
                <a:cs typeface="Arial"/>
              </a:rPr>
              <a:t>et al. ‘13</a:t>
            </a:r>
          </a:p>
        </p:txBody>
      </p:sp>
    </p:spTree>
    <p:extLst>
      <p:ext uri="{BB962C8B-B14F-4D97-AF65-F5344CB8AC3E}">
        <p14:creationId xmlns:p14="http://schemas.microsoft.com/office/powerpoint/2010/main" val="208903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33373"/>
            <a:ext cx="9144000" cy="9525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Processes in Protoplanetary Disks</a:t>
            </a:r>
            <a:endParaRPr lang="en-US" sz="3600" dirty="0">
              <a:solidFill>
                <a:schemeClr val="bg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3250" y="1746250"/>
            <a:ext cx="59041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Disk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Disk evolution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Turbulence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Episodic accretion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Single particle evolution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Ice lines and persistent radial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Transient structures in disks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Disk dispersal</a:t>
            </a:r>
          </a:p>
        </p:txBody>
      </p:sp>
    </p:spTree>
    <p:extLst>
      <p:ext uri="{BB962C8B-B14F-4D97-AF65-F5344CB8AC3E}">
        <p14:creationId xmlns:p14="http://schemas.microsoft.com/office/powerpoint/2010/main" val="276965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380" y="396101"/>
            <a:ext cx="316159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Magnetorotational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</a:p>
          <a:p>
            <a:r>
              <a:rPr lang="en-US" sz="2400" b="1" dirty="0" smtClean="0">
                <a:latin typeface="Arial"/>
                <a:cs typeface="Arial"/>
              </a:rPr>
              <a:t>instability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In ideal MHD, leads</a:t>
            </a:r>
          </a:p>
          <a:p>
            <a:r>
              <a:rPr lang="en-US" sz="2400" dirty="0" smtClean="0">
                <a:latin typeface="Arial"/>
                <a:cs typeface="Arial"/>
              </a:rPr>
              <a:t>to turbulence with </a:t>
            </a:r>
          </a:p>
          <a:p>
            <a:pPr marL="342900" indent="-342900">
              <a:buFont typeface="Symbol" charset="0"/>
              <a:buChar char="a"/>
            </a:pPr>
            <a:r>
              <a:rPr lang="en-US" sz="2400" dirty="0" smtClean="0">
                <a:latin typeface="Arial"/>
                <a:cs typeface="Arial"/>
              </a:rPr>
              <a:t>~ 0.02, with most</a:t>
            </a:r>
          </a:p>
          <a:p>
            <a:r>
              <a:rPr lang="en-US" sz="2400" dirty="0" smtClean="0">
                <a:latin typeface="Arial"/>
                <a:cs typeface="Arial"/>
              </a:rPr>
              <a:t>of the stress coming</a:t>
            </a:r>
          </a:p>
          <a:p>
            <a:r>
              <a:rPr lang="en-US" sz="2400" dirty="0" smtClean="0">
                <a:latin typeface="Arial"/>
                <a:cs typeface="Arial"/>
              </a:rPr>
              <a:t>from magnetic rather</a:t>
            </a:r>
          </a:p>
          <a:p>
            <a:r>
              <a:rPr lang="en-US" sz="2400" dirty="0" smtClean="0">
                <a:latin typeface="Arial"/>
                <a:cs typeface="Arial"/>
              </a:rPr>
              <a:t>than fluid stresses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Relevant only to inner</a:t>
            </a:r>
          </a:p>
          <a:p>
            <a:r>
              <a:rPr lang="en-US" sz="2400" dirty="0" smtClean="0">
                <a:latin typeface="Arial"/>
                <a:cs typeface="Arial"/>
              </a:rPr>
              <a:t>protoplanetary disks</a:t>
            </a:r>
          </a:p>
          <a:p>
            <a:r>
              <a:rPr lang="en-US" sz="2400" dirty="0" smtClean="0">
                <a:latin typeface="Arial"/>
                <a:cs typeface="Arial"/>
              </a:rPr>
              <a:t>where T &gt; 10</a:t>
            </a:r>
            <a:r>
              <a:rPr lang="en-US" sz="2400" baseline="30000" dirty="0" smtClean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 K</a:t>
            </a:r>
            <a:endParaRPr lang="en-US" sz="2400" dirty="0" smtClean="0">
              <a:latin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137" y="5474394"/>
            <a:ext cx="388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Simon, Beckwith &amp; Armitage ‘12</a:t>
            </a:r>
          </a:p>
        </p:txBody>
      </p:sp>
      <p:pic>
        <p:nvPicPr>
          <p:cNvPr id="2" name="Picture 1" descr="Screen Shot 2015-03-18 at 6.2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2" y="173156"/>
            <a:ext cx="5306383" cy="50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7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380" y="396101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Magnetorotational</a:t>
            </a:r>
            <a:r>
              <a:rPr lang="en-US" sz="2400" b="1" dirty="0" smtClean="0">
                <a:latin typeface="Arial"/>
                <a:cs typeface="Arial"/>
              </a:rPr>
              <a:t> instability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380" y="1095138"/>
            <a:ext cx="596274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Relationship of magnetic field instabilities </a:t>
            </a:r>
          </a:p>
          <a:p>
            <a:r>
              <a:rPr lang="en-US" sz="2400" dirty="0" smtClean="0">
                <a:latin typeface="Arial"/>
                <a:cs typeface="Arial"/>
              </a:rPr>
              <a:t>to turbulence in the cool part of the disk </a:t>
            </a:r>
          </a:p>
          <a:p>
            <a:r>
              <a:rPr lang="en-US" sz="2400" dirty="0" smtClean="0">
                <a:latin typeface="Arial"/>
                <a:cs typeface="Arial"/>
              </a:rPr>
              <a:t>where non-thermal ionization dominates…</a:t>
            </a:r>
          </a:p>
        </p:txBody>
      </p:sp>
      <p:pic>
        <p:nvPicPr>
          <p:cNvPr id="7" name="Picture 6" descr="ItsComplicatedTitle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29" y="1210603"/>
            <a:ext cx="2527198" cy="909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726" y="2540305"/>
            <a:ext cx="79175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Secure results: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Ohmic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diffusion damps the MRI near the mid-plane</a:t>
            </a:r>
            <a:endParaRPr lang="en-US" sz="2400" dirty="0">
              <a:solidFill>
                <a:schemeClr val="bg2"/>
              </a:solidFill>
              <a:latin typeface="Arial"/>
              <a:cs typeface="Arial"/>
            </a:endParaRPr>
          </a:p>
          <a:p>
            <a:pPr lvl="1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	in the terrestrial planet-forming region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ambipolar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diffusion damps mid-plane turbulence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	in the outer disk, strongly if there is no net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B</a:t>
            </a:r>
            <a:r>
              <a:rPr lang="en-US" sz="24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z</a:t>
            </a:r>
            <a:endParaRPr lang="en-US" sz="24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726" y="4644248"/>
            <a:ext cx="8148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Provocative results: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MRI + net field leads to disk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where Hall effect dominates, get a </a:t>
            </a: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laminar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 magnetic</a:t>
            </a:r>
          </a:p>
          <a:p>
            <a:pPr lvl="1"/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stress whose strength depends on </a:t>
            </a: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sign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 of </a:t>
            </a:r>
            <a:r>
              <a:rPr lang="en-US" sz="2400" dirty="0" err="1" smtClean="0">
                <a:solidFill>
                  <a:schemeClr val="tx2"/>
                </a:solidFill>
                <a:latin typeface="Arial"/>
                <a:cs typeface="Arial"/>
              </a:rPr>
              <a:t>B</a:t>
            </a:r>
            <a:r>
              <a:rPr lang="en-US" sz="2400" baseline="-25000" dirty="0" err="1" smtClean="0">
                <a:solidFill>
                  <a:schemeClr val="tx2"/>
                </a:solidFill>
                <a:latin typeface="Arial"/>
                <a:cs typeface="Arial"/>
              </a:rPr>
              <a:t>z</a:t>
            </a:r>
            <a:endParaRPr lang="en-US" sz="24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14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2-01 at 11.01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35" y="0"/>
            <a:ext cx="4484465" cy="6858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511736" y="1113274"/>
            <a:ext cx="0" cy="471965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28" y="3172656"/>
            <a:ext cx="2780440" cy="797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911" y="328444"/>
            <a:ext cx="3862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Simulations of the outer</a:t>
            </a:r>
          </a:p>
          <a:p>
            <a:r>
              <a:rPr lang="en-US" sz="2400" dirty="0" smtClean="0">
                <a:latin typeface="Arial"/>
                <a:cs typeface="Arial"/>
              </a:rPr>
              <a:t>disk have turbulent surface</a:t>
            </a:r>
          </a:p>
          <a:p>
            <a:r>
              <a:rPr lang="en-US" sz="2400" dirty="0" smtClean="0">
                <a:latin typeface="Arial"/>
                <a:cs typeface="Arial"/>
              </a:rPr>
              <a:t>layers, </a:t>
            </a:r>
            <a:r>
              <a:rPr lang="en-US" sz="2400" dirty="0" err="1" smtClean="0">
                <a:latin typeface="Arial"/>
                <a:cs typeface="Arial"/>
              </a:rPr>
              <a:t>ambipolar</a:t>
            </a:r>
            <a:r>
              <a:rPr lang="en-US" sz="2400" dirty="0" smtClean="0">
                <a:latin typeface="Arial"/>
                <a:cs typeface="Arial"/>
              </a:rPr>
              <a:t> damping</a:t>
            </a:r>
          </a:p>
          <a:p>
            <a:r>
              <a:rPr lang="en-US" sz="2400" dirty="0" smtClean="0">
                <a:latin typeface="Arial"/>
                <a:cs typeface="Arial"/>
              </a:rPr>
              <a:t>near the mid-plane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911" y="4635233"/>
            <a:ext cx="39140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Stress and nature of the</a:t>
            </a:r>
          </a:p>
          <a:p>
            <a:r>
              <a:rPr lang="en-US" sz="2400" dirty="0" smtClean="0">
                <a:latin typeface="Arial"/>
                <a:cs typeface="Arial"/>
              </a:rPr>
              <a:t>solution strong function</a:t>
            </a:r>
          </a:p>
          <a:p>
            <a:r>
              <a:rPr lang="en-US" sz="2400" dirty="0" smtClean="0">
                <a:latin typeface="Arial"/>
                <a:cs typeface="Arial"/>
              </a:rPr>
              <a:t>of how much magnetic field</a:t>
            </a:r>
          </a:p>
          <a:p>
            <a:r>
              <a:rPr lang="en-US" sz="2400" dirty="0" smtClean="0">
                <a:latin typeface="Arial"/>
                <a:cs typeface="Arial"/>
              </a:rPr>
              <a:t>threads the disk </a:t>
            </a:r>
            <a:r>
              <a:rPr lang="en-US" sz="2400" i="1" dirty="0" smtClean="0">
                <a:latin typeface="Arial"/>
                <a:cs typeface="Arial"/>
              </a:rPr>
              <a:t>(Simon </a:t>
            </a:r>
          </a:p>
          <a:p>
            <a:r>
              <a:rPr lang="en-US" sz="2400" i="1" dirty="0" smtClean="0">
                <a:latin typeface="Arial"/>
                <a:cs typeface="Arial"/>
              </a:rPr>
              <a:t>et al. 2013)</a:t>
            </a:r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675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2-23 at 8.5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2224302"/>
            <a:ext cx="3683000" cy="254976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8" name="Picture 7" descr="Screen Shot 2014-02-23 at 8.56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225996"/>
            <a:ext cx="3962400" cy="254807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4356100" y="3318196"/>
            <a:ext cx="647700" cy="5207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58384" y="1677223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cs typeface="Symbol" charset="2"/>
              </a:rPr>
              <a:t>z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= 10</a:t>
            </a:r>
            <a:r>
              <a:rPr lang="en-US" sz="2400" baseline="30000" dirty="0" smtClean="0">
                <a:cs typeface="Symbol" charset="2"/>
              </a:rPr>
              <a:t>4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6742" y="1677223"/>
            <a:ext cx="111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baseline="-25000" dirty="0" err="1" smtClean="0">
                <a:cs typeface="Symbol" charset="2"/>
              </a:rPr>
              <a:t>z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= 10</a:t>
            </a:r>
            <a:r>
              <a:rPr lang="en-US" sz="2400" baseline="30000" dirty="0">
                <a:cs typeface="Symbol" charset="2"/>
              </a:rPr>
              <a:t>3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620" y="410915"/>
            <a:ext cx="78149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Vertical fields lead to a transition from turbulence to disk</a:t>
            </a:r>
          </a:p>
          <a:p>
            <a:r>
              <a:rPr lang="en-US" sz="2400" dirty="0" smtClean="0">
                <a:latin typeface="Arial"/>
                <a:cs typeface="Arial"/>
              </a:rPr>
              <a:t>winds, which </a:t>
            </a:r>
            <a:r>
              <a:rPr lang="en-US" sz="2400" i="1" dirty="0" smtClean="0">
                <a:latin typeface="Arial"/>
                <a:cs typeface="Arial"/>
              </a:rPr>
              <a:t>may</a:t>
            </a:r>
            <a:r>
              <a:rPr lang="en-US" sz="2400" dirty="0" smtClean="0">
                <a:latin typeface="Arial"/>
                <a:cs typeface="Arial"/>
              </a:rPr>
              <a:t> carry away significant mass and </a:t>
            </a:r>
          </a:p>
          <a:p>
            <a:r>
              <a:rPr lang="en-US" sz="2400" dirty="0" smtClean="0">
                <a:latin typeface="Arial"/>
                <a:cs typeface="Arial"/>
              </a:rPr>
              <a:t>angular momentum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3442" y="4840051"/>
            <a:ext cx="2243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Simon et al. 2013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1002" y="5626660"/>
            <a:ext cx="672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latin typeface="Arial"/>
                <a:cs typeface="Arial"/>
              </a:rPr>
              <a:t>Generic result (Suzuki &amp; </a:t>
            </a:r>
            <a:r>
              <a:rPr lang="en-US" sz="2400" i="1" dirty="0" err="1" smtClean="0">
                <a:latin typeface="Arial"/>
                <a:cs typeface="Arial"/>
              </a:rPr>
              <a:t>Inutsuka</a:t>
            </a:r>
            <a:r>
              <a:rPr lang="en-US" sz="2400" i="1" dirty="0" smtClean="0">
                <a:latin typeface="Arial"/>
                <a:cs typeface="Arial"/>
              </a:rPr>
              <a:t> </a:t>
            </a:r>
            <a:r>
              <a:rPr lang="fr-FR" sz="2400" i="1" dirty="0" smtClean="0">
                <a:latin typeface="Arial"/>
                <a:cs typeface="Arial"/>
              </a:rPr>
              <a:t>’</a:t>
            </a:r>
            <a:r>
              <a:rPr lang="en-US" sz="2400" i="1" dirty="0" smtClean="0">
                <a:latin typeface="Arial"/>
                <a:cs typeface="Arial"/>
              </a:rPr>
              <a:t>09; </a:t>
            </a:r>
            <a:r>
              <a:rPr lang="en-US" sz="2400" i="1" dirty="0" err="1" smtClean="0">
                <a:latin typeface="Arial"/>
                <a:cs typeface="Arial"/>
              </a:rPr>
              <a:t>Fromang</a:t>
            </a:r>
            <a:r>
              <a:rPr lang="en-US" sz="2400" i="1" dirty="0" smtClean="0">
                <a:latin typeface="Arial"/>
                <a:cs typeface="Arial"/>
              </a:rPr>
              <a:t> </a:t>
            </a:r>
          </a:p>
          <a:p>
            <a:pPr algn="r"/>
            <a:r>
              <a:rPr lang="en-US" sz="2400" i="1" dirty="0" smtClean="0">
                <a:latin typeface="Arial"/>
                <a:cs typeface="Arial"/>
              </a:rPr>
              <a:t>et al. ‘13; </a:t>
            </a:r>
            <a:r>
              <a:rPr lang="en-US" sz="2400" i="1" dirty="0" err="1" smtClean="0">
                <a:latin typeface="Arial"/>
                <a:cs typeface="Arial"/>
              </a:rPr>
              <a:t>Bai</a:t>
            </a:r>
            <a:r>
              <a:rPr lang="en-US" sz="2400" i="1" dirty="0" smtClean="0">
                <a:latin typeface="Arial"/>
                <a:cs typeface="Arial"/>
              </a:rPr>
              <a:t> &amp; Stone ‘13; </a:t>
            </a:r>
            <a:r>
              <a:rPr lang="en-US" sz="2400" i="1" dirty="0" err="1" smtClean="0">
                <a:latin typeface="Arial"/>
                <a:cs typeface="Arial"/>
              </a:rPr>
              <a:t>Lesur</a:t>
            </a:r>
            <a:r>
              <a:rPr lang="en-US" sz="2400" i="1" dirty="0" smtClean="0">
                <a:latin typeface="Arial"/>
                <a:cs typeface="Arial"/>
              </a:rPr>
              <a:t> et al. ‘13)</a:t>
            </a:r>
            <a:endParaRPr lang="en-US" sz="2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71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9 at 8.12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0"/>
            <a:ext cx="9144000" cy="3224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22" y="445482"/>
            <a:ext cx="678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r ~ AU, expect Hall effect to be dominant term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31896" y="1501090"/>
            <a:ext cx="0" cy="1088702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3970" y="998687"/>
            <a:ext cx="4979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Ohmic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 diffusion only, get a dead zone with</a:t>
            </a:r>
          </a:p>
          <a:p>
            <a:pPr algn="r"/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very weak mid-plane stress / turbulence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488390" y="3991909"/>
            <a:ext cx="0" cy="145160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61257" y="5229071"/>
            <a:ext cx="578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with the Hall effect, strong laminar transport</a:t>
            </a:r>
          </a:p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of angular momentum due to Maxwell stress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B</a:t>
            </a:r>
            <a:r>
              <a:rPr lang="en-US" sz="20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r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B</a:t>
            </a:r>
            <a:r>
              <a:rPr lang="en-US" sz="2000" baseline="-25000" dirty="0" err="1">
                <a:solidFill>
                  <a:schemeClr val="bg2"/>
                </a:solidFill>
                <a:latin typeface="Symbol" charset="2"/>
                <a:cs typeface="Symbol" charset="2"/>
              </a:rPr>
              <a:t>o</a:t>
            </a:r>
            <a:endParaRPr lang="en-US" sz="20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3332" y="6119827"/>
            <a:ext cx="399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/>
                <a:cs typeface="Arial"/>
              </a:rPr>
              <a:t>Lesur</a:t>
            </a:r>
            <a:r>
              <a:rPr lang="en-US" sz="2400" i="1" dirty="0" smtClean="0">
                <a:latin typeface="Arial"/>
                <a:cs typeface="Arial"/>
              </a:rPr>
              <a:t>, Kunz &amp; </a:t>
            </a:r>
            <a:r>
              <a:rPr lang="en-US" sz="2400" i="1" dirty="0" err="1" smtClean="0">
                <a:latin typeface="Arial"/>
                <a:cs typeface="Arial"/>
              </a:rPr>
              <a:t>Fromang</a:t>
            </a:r>
            <a:r>
              <a:rPr lang="en-US" sz="2400" i="1" dirty="0" smtClean="0">
                <a:latin typeface="Arial"/>
                <a:cs typeface="Arial"/>
              </a:rPr>
              <a:t> ‘14</a:t>
            </a:r>
          </a:p>
        </p:txBody>
      </p:sp>
    </p:spTree>
    <p:extLst>
      <p:ext uri="{BB962C8B-B14F-4D97-AF65-F5344CB8AC3E}">
        <p14:creationId xmlns:p14="http://schemas.microsoft.com/office/powerpoint/2010/main" val="15477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253" y="627037"/>
            <a:ext cx="565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Hall effect depends on the </a:t>
            </a:r>
            <a:r>
              <a:rPr lang="en-US" sz="2400" b="1" dirty="0" smtClean="0">
                <a:latin typeface="Arial"/>
                <a:cs typeface="Arial"/>
              </a:rPr>
              <a:t>sign</a:t>
            </a:r>
            <a:r>
              <a:rPr lang="en-US" sz="2400" dirty="0" smtClean="0">
                <a:latin typeface="Arial"/>
                <a:cs typeface="Arial"/>
              </a:rPr>
              <a:t> of (</a:t>
            </a:r>
            <a:r>
              <a:rPr lang="en-US" sz="2400" b="1" dirty="0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r>
              <a:rPr lang="en-US" sz="2400" b="1" dirty="0" smtClean="0">
                <a:latin typeface="Arial"/>
                <a:cs typeface="Arial"/>
              </a:rPr>
              <a:t>B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253" y="1250548"/>
            <a:ext cx="7689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Predict different levels of stress and turbulence in disks</a:t>
            </a:r>
          </a:p>
          <a:p>
            <a:r>
              <a:rPr lang="en-US" sz="2400" dirty="0" smtClean="0">
                <a:latin typeface="Arial"/>
                <a:cs typeface="Arial"/>
              </a:rPr>
              <a:t>where the net field is aligned / anti-aligned with rotation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6520" y="2398543"/>
            <a:ext cx="2339703" cy="1200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Is disk structure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bimodal on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~AU scales?</a:t>
            </a:r>
          </a:p>
        </p:txBody>
      </p:sp>
      <p:pic>
        <p:nvPicPr>
          <p:cNvPr id="12" name="Picture 11" descr="non_ide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6" y="2362204"/>
            <a:ext cx="5647989" cy="42359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6005220" y="6198086"/>
            <a:ext cx="2661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Armitage, ARA&amp;A ‘11</a:t>
            </a:r>
          </a:p>
        </p:txBody>
      </p:sp>
    </p:spTree>
    <p:extLst>
      <p:ext uri="{BB962C8B-B14F-4D97-AF65-F5344CB8AC3E}">
        <p14:creationId xmlns:p14="http://schemas.microsoft.com/office/powerpoint/2010/main" val="377100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12242" y="482083"/>
            <a:ext cx="19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Multiple</a:t>
            </a:r>
          </a:p>
          <a:p>
            <a:r>
              <a:rPr lang="en-US" sz="2400" b="1" dirty="0" smtClean="0">
                <a:latin typeface="Arial"/>
                <a:cs typeface="Arial"/>
              </a:rPr>
              <a:t>motivations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000" y="1635125"/>
            <a:ext cx="6994222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angular momentum transport</a:t>
            </a:r>
          </a:p>
          <a:p>
            <a:r>
              <a:rPr lang="en-US" sz="2400" dirty="0" smtClean="0">
                <a:latin typeface="Arial"/>
                <a:cs typeface="Arial"/>
              </a:rPr>
              <a:t>	- disk evolution, episodic accretion, planet-disk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	interactions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radial and vertical mixing / diffusion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- dust settling, chemistry, </a:t>
            </a:r>
            <a:r>
              <a:rPr lang="en-US" sz="2400" i="1" dirty="0" smtClean="0">
                <a:latin typeface="Arial"/>
                <a:cs typeface="Arial"/>
              </a:rPr>
              <a:t>Stardust</a:t>
            </a:r>
            <a:r>
              <a:rPr lang="en-US" sz="2400" dirty="0" smtClean="0">
                <a:latin typeface="Arial"/>
                <a:cs typeface="Arial"/>
              </a:rPr>
              <a:t> sample 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	interpretation…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concentration of particles</a:t>
            </a:r>
          </a:p>
          <a:p>
            <a:r>
              <a:rPr lang="en-US" sz="2400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- observations of transition disks, prelude to 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		</a:t>
            </a:r>
            <a:r>
              <a:rPr lang="en-US" sz="2400" dirty="0" err="1" smtClean="0">
                <a:latin typeface="Arial"/>
                <a:cs typeface="Arial"/>
              </a:rPr>
              <a:t>planetesimal</a:t>
            </a:r>
            <a:r>
              <a:rPr lang="en-US" sz="2400" dirty="0" smtClean="0">
                <a:latin typeface="Arial"/>
                <a:cs typeface="Arial"/>
              </a:rPr>
              <a:t> formation, </a:t>
            </a:r>
            <a:r>
              <a:rPr lang="en-US" sz="2400" dirty="0" err="1" smtClean="0">
                <a:latin typeface="Arial"/>
                <a:cs typeface="Arial"/>
              </a:rPr>
              <a:t>meteoritics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53108" y="482083"/>
            <a:ext cx="2222483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Turbulence</a:t>
            </a:r>
          </a:p>
        </p:txBody>
      </p:sp>
    </p:spTree>
    <p:extLst>
      <p:ext uri="{BB962C8B-B14F-4D97-AF65-F5344CB8AC3E}">
        <p14:creationId xmlns:p14="http://schemas.microsoft.com/office/powerpoint/2010/main" val="162653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375" y="2889250"/>
            <a:ext cx="2194021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g</a:t>
            </a:r>
            <a:r>
              <a:rPr lang="en-US" sz="2400" dirty="0" smtClean="0">
                <a:latin typeface="Arial"/>
                <a:cs typeface="Arial"/>
              </a:rPr>
              <a:t>as only</a:t>
            </a:r>
          </a:p>
          <a:p>
            <a:pPr algn="ctr"/>
            <a:r>
              <a:rPr lang="en-US" sz="2400" i="1" dirty="0" err="1" smtClean="0">
                <a:latin typeface="Arial"/>
                <a:cs typeface="Arial"/>
              </a:rPr>
              <a:t>vs</a:t>
            </a:r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gas + particles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0569" y="666750"/>
            <a:ext cx="221086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purely hydro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magnetic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self-gravity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entropy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0569" y="4810125"/>
            <a:ext cx="2716308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particle feedback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on gas </a:t>
            </a:r>
            <a:r>
              <a:rPr lang="en-US" sz="2400" i="1" dirty="0" err="1" smtClean="0">
                <a:latin typeface="Arial"/>
                <a:cs typeface="Arial"/>
              </a:rPr>
              <a:t>vs</a:t>
            </a:r>
            <a:r>
              <a:rPr lang="en-US" sz="2400" dirty="0" smtClean="0">
                <a:latin typeface="Arial"/>
                <a:cs typeface="Arial"/>
              </a:rPr>
              <a:t> two-way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feedback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4556" y="2886501"/>
            <a:ext cx="155683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linear </a:t>
            </a:r>
            <a:r>
              <a:rPr lang="en-US" sz="2400" i="1" dirty="0" err="1" smtClean="0">
                <a:latin typeface="Arial"/>
                <a:cs typeface="Arial"/>
              </a:rPr>
              <a:t>vs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non-linear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5359" y="435917"/>
            <a:ext cx="14290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vortices?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5875" y="1045001"/>
            <a:ext cx="26485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magnetorotational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instability (MRI)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4327" y="2005577"/>
            <a:ext cx="24600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Toomre</a:t>
            </a:r>
            <a:r>
              <a:rPr lang="en-US" sz="2400" dirty="0" smtClean="0">
                <a:latin typeface="Arial"/>
                <a:cs typeface="Arial"/>
              </a:rPr>
              <a:t> unstable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64521" y="2886501"/>
            <a:ext cx="224988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vertical shear</a:t>
            </a:r>
          </a:p>
          <a:p>
            <a:r>
              <a:rPr lang="en-US" sz="2400" dirty="0" smtClean="0">
                <a:latin typeface="Arial"/>
                <a:cs typeface="Arial"/>
              </a:rPr>
              <a:t>instability (VSI)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06896" y="3979128"/>
            <a:ext cx="148475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baroclinic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instability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4327" y="5143500"/>
            <a:ext cx="240823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Kelvin-</a:t>
            </a:r>
            <a:r>
              <a:rPr lang="en-US" sz="2400" dirty="0" err="1" smtClean="0">
                <a:latin typeface="Arial"/>
                <a:cs typeface="Arial"/>
              </a:rPr>
              <a:t>Helmholz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limit on settling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1724" y="6166792"/>
            <a:ext cx="288732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streaming instability</a:t>
            </a:r>
          </a:p>
        </p:txBody>
      </p:sp>
      <p:cxnSp>
        <p:nvCxnSpPr>
          <p:cNvPr id="17" name="Straight Arrow Connector 16"/>
          <p:cNvCxnSpPr>
            <a:stCxn id="3" idx="0"/>
            <a:endCxn id="4" idx="1"/>
          </p:cNvCxnSpPr>
          <p:nvPr/>
        </p:nvCxnSpPr>
        <p:spPr>
          <a:xfrm flipV="1">
            <a:off x="1303386" y="1451580"/>
            <a:ext cx="1147183" cy="14376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" idx="2"/>
            <a:endCxn id="6" idx="1"/>
          </p:cNvCxnSpPr>
          <p:nvPr/>
        </p:nvCxnSpPr>
        <p:spPr>
          <a:xfrm>
            <a:off x="1303386" y="4089578"/>
            <a:ext cx="1147183" cy="1320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76386" y="1836300"/>
            <a:ext cx="598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gas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2283" y="4559528"/>
            <a:ext cx="1139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gas + </a:t>
            </a:r>
          </a:p>
          <a:p>
            <a:r>
              <a:rPr lang="en-US" sz="2000" dirty="0" smtClean="0">
                <a:latin typeface="Arial"/>
                <a:cs typeface="Arial"/>
              </a:rPr>
              <a:t>particles</a:t>
            </a:r>
          </a:p>
        </p:txBody>
      </p:sp>
      <p:cxnSp>
        <p:nvCxnSpPr>
          <p:cNvPr id="23" name="Elbow Connector 22"/>
          <p:cNvCxnSpPr/>
          <p:nvPr/>
        </p:nvCxnSpPr>
        <p:spPr>
          <a:xfrm flipV="1">
            <a:off x="4661431" y="666750"/>
            <a:ext cx="2845465" cy="23083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661431" y="1270000"/>
            <a:ext cx="1704444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endCxn id="11" idx="1"/>
          </p:cNvCxnSpPr>
          <p:nvPr/>
        </p:nvCxnSpPr>
        <p:spPr>
          <a:xfrm>
            <a:off x="4661431" y="1666875"/>
            <a:ext cx="1892896" cy="569535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4" idx="2"/>
            <a:endCxn id="7" idx="1"/>
          </p:cNvCxnSpPr>
          <p:nvPr/>
        </p:nvCxnSpPr>
        <p:spPr>
          <a:xfrm rot="16200000" flipH="1">
            <a:off x="3377483" y="2414927"/>
            <a:ext cx="1065590" cy="70855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21392" y="3127375"/>
            <a:ext cx="94312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13" idx="1"/>
          </p:cNvCxnSpPr>
          <p:nvPr/>
        </p:nvCxnSpPr>
        <p:spPr>
          <a:xfrm>
            <a:off x="5821392" y="3524250"/>
            <a:ext cx="1685504" cy="87037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endCxn id="14" idx="1"/>
          </p:cNvCxnSpPr>
          <p:nvPr/>
        </p:nvCxnSpPr>
        <p:spPr>
          <a:xfrm>
            <a:off x="5166877" y="5143500"/>
            <a:ext cx="1387450" cy="41549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6" idx="2"/>
            <a:endCxn id="15" idx="1"/>
          </p:cNvCxnSpPr>
          <p:nvPr/>
        </p:nvCxnSpPr>
        <p:spPr>
          <a:xfrm rot="16200000" flipH="1">
            <a:off x="4761637" y="5057538"/>
            <a:ext cx="387172" cy="229300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2242" y="482083"/>
            <a:ext cx="1365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Multiple</a:t>
            </a:r>
          </a:p>
          <a:p>
            <a:r>
              <a:rPr lang="en-US" sz="2400" b="1" dirty="0" smtClean="0">
                <a:latin typeface="Arial"/>
                <a:cs typeface="Arial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50277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5953108" y="482083"/>
            <a:ext cx="2222483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Turbulence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5000" y="1221085"/>
            <a:ext cx="2460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Fluid turbulence: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000" y="1808460"/>
            <a:ext cx="3759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Define </a:t>
            </a:r>
            <a:r>
              <a:rPr lang="en-US" sz="2400" b="1" dirty="0" smtClean="0">
                <a:latin typeface="Arial"/>
                <a:cs typeface="Arial"/>
              </a:rPr>
              <a:t>Reynolds number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08" y="1682750"/>
            <a:ext cx="1397000" cy="760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" y="2610792"/>
            <a:ext cx="616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Velocity U ~ km s</a:t>
            </a:r>
            <a:r>
              <a:rPr lang="en-US" sz="2400" baseline="30000" dirty="0" smtClean="0">
                <a:latin typeface="Arial"/>
                <a:cs typeface="Arial"/>
              </a:rPr>
              <a:t>-1</a:t>
            </a:r>
            <a:r>
              <a:rPr lang="en-US" sz="2400" dirty="0" smtClean="0">
                <a:latin typeface="Arial"/>
                <a:cs typeface="Arial"/>
              </a:rPr>
              <a:t>, L ~ AU,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 ~ 10</a:t>
            </a:r>
            <a:r>
              <a:rPr lang="en-US" sz="2400" baseline="30000" dirty="0" smtClean="0">
                <a:latin typeface="Arial"/>
                <a:cs typeface="Arial"/>
              </a:rPr>
              <a:t>6</a:t>
            </a:r>
            <a:r>
              <a:rPr lang="en-US" sz="2400" dirty="0" smtClean="0">
                <a:latin typeface="Arial"/>
                <a:cs typeface="Arial"/>
              </a:rPr>
              <a:t> cm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s</a:t>
            </a:r>
            <a:r>
              <a:rPr lang="en-US" sz="2400" baseline="30000" dirty="0" smtClean="0">
                <a:latin typeface="Arial"/>
                <a:cs typeface="Arial"/>
              </a:rPr>
              <a:t>-1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541513" y="3403450"/>
            <a:ext cx="666750" cy="52387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2342" y="3449785"/>
            <a:ext cx="149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Re ~ 10</a:t>
            </a:r>
            <a:r>
              <a:rPr lang="en-US" sz="2400" baseline="30000" dirty="0" smtClean="0">
                <a:latin typeface="Arial"/>
                <a:cs typeface="Arial"/>
              </a:rPr>
              <a:t>12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0710" y="3272579"/>
            <a:ext cx="4936318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Any turbulence present will be fully 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developed – large inertial range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000" y="4302209"/>
            <a:ext cx="7420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BUT</a:t>
            </a:r>
            <a:r>
              <a:rPr lang="en-US" sz="2400" dirty="0" smtClean="0">
                <a:latin typeface="Arial"/>
                <a:cs typeface="Arial"/>
              </a:rPr>
              <a:t> linear stability of shear flow is given by Rayleigh</a:t>
            </a:r>
          </a:p>
          <a:p>
            <a:r>
              <a:rPr lang="en-US" sz="2400" dirty="0" smtClean="0">
                <a:latin typeface="Arial"/>
                <a:cs typeface="Arial"/>
              </a:rPr>
              <a:t>criterion: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8" y="5328043"/>
            <a:ext cx="1073825" cy="7597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72069" y="5133206"/>
            <a:ext cx="5675953" cy="1200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…for </a:t>
            </a:r>
            <a:r>
              <a:rPr lang="en-US" sz="2400" i="1" dirty="0" smtClean="0">
                <a:solidFill>
                  <a:schemeClr val="bg2"/>
                </a:solidFill>
                <a:latin typeface="Arial"/>
                <a:cs typeface="Arial"/>
              </a:rPr>
              <a:t>instability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, l ~ r</a:t>
            </a:r>
            <a:r>
              <a:rPr lang="en-US" sz="2400" baseline="30000" dirty="0" smtClean="0">
                <a:solidFill>
                  <a:schemeClr val="bg2"/>
                </a:solidFill>
                <a:latin typeface="Arial"/>
                <a:cs typeface="Arial"/>
              </a:rPr>
              <a:t>1/2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for </a:t>
            </a:r>
            <a:r>
              <a:rPr lang="en-US" sz="2400" dirty="0" err="1" smtClean="0">
                <a:solidFill>
                  <a:schemeClr val="bg2"/>
                </a:solidFill>
                <a:latin typeface="Arial"/>
                <a:cs typeface="Arial"/>
              </a:rPr>
              <a:t>Keplerian</a:t>
            </a:r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flow so disks are linearly stable to 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infinitesimal hydrodynamic perturbations</a:t>
            </a:r>
          </a:p>
        </p:txBody>
      </p:sp>
    </p:spTree>
    <p:extLst>
      <p:ext uri="{BB962C8B-B14F-4D97-AF65-F5344CB8AC3E}">
        <p14:creationId xmlns:p14="http://schemas.microsoft.com/office/powerpoint/2010/main" val="384471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600007" y="333374"/>
            <a:ext cx="3543993" cy="795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Linear instabilities</a:t>
            </a:r>
            <a:endParaRPr lang="en-US" sz="3200" dirty="0">
              <a:solidFill>
                <a:schemeClr val="bg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250" y="1404292"/>
            <a:ext cx="591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Consider a background disk model that is: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625" y="2016125"/>
            <a:ext cx="67779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described by some set of physics (isothermal 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	hydrodynamics, MHD, hydro + self-gravity…)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in equilibrium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250" y="3372792"/>
            <a:ext cx="523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Linearize equations, perturb with e.g. 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3293417"/>
            <a:ext cx="2425700" cy="444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1500" y="3921125"/>
            <a:ext cx="658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System is unstable if there are growing modes: 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02" y="3949542"/>
            <a:ext cx="1088198" cy="3557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7375" y="4492625"/>
            <a:ext cx="75747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Main disk instabilities are also </a:t>
            </a:r>
            <a:r>
              <a:rPr lang="en-US" sz="2400" b="1" dirty="0" smtClean="0">
                <a:latin typeface="Arial"/>
                <a:cs typeface="Arial"/>
              </a:rPr>
              <a:t>local</a:t>
            </a:r>
            <a:r>
              <a:rPr lang="en-US" sz="2400" dirty="0" smtClean="0">
                <a:latin typeface="Arial"/>
                <a:cs typeface="Arial"/>
              </a:rPr>
              <a:t>, apply in a “patch” </a:t>
            </a:r>
          </a:p>
          <a:p>
            <a:r>
              <a:rPr lang="en-US" sz="2400" dirty="0" smtClean="0">
                <a:latin typeface="Arial"/>
                <a:cs typeface="Arial"/>
              </a:rPr>
              <a:t>of disk where shear is linearized, do not depend on </a:t>
            </a:r>
          </a:p>
          <a:p>
            <a:r>
              <a:rPr lang="en-US" sz="2400" dirty="0" smtClean="0">
                <a:latin typeface="Arial"/>
                <a:cs typeface="Arial"/>
              </a:rPr>
              <a:t>boundary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conditions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256" y="5953125"/>
            <a:ext cx="7780646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Interested in existence, growth rate, non-linear outcome</a:t>
            </a:r>
          </a:p>
        </p:txBody>
      </p:sp>
    </p:spTree>
    <p:extLst>
      <p:ext uri="{BB962C8B-B14F-4D97-AF65-F5344CB8AC3E}">
        <p14:creationId xmlns:p14="http://schemas.microsoft.com/office/powerpoint/2010/main" val="86941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250" y="610542"/>
            <a:ext cx="472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1. </a:t>
            </a:r>
            <a:r>
              <a:rPr lang="en-US" sz="2400" b="1" dirty="0" err="1" smtClean="0">
                <a:latin typeface="Arial"/>
                <a:cs typeface="Arial"/>
              </a:rPr>
              <a:t>Magnetorotational</a:t>
            </a:r>
            <a:r>
              <a:rPr lang="en-US" sz="2400" b="1" dirty="0" smtClean="0">
                <a:latin typeface="Arial"/>
                <a:cs typeface="Arial"/>
              </a:rPr>
              <a:t> instability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5632" y="1237370"/>
            <a:ext cx="696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"/>
                <a:cs typeface="Arial"/>
              </a:rPr>
              <a:t>Balbus</a:t>
            </a:r>
            <a:r>
              <a:rPr lang="en-US" sz="2400" i="1" dirty="0" smtClean="0">
                <a:latin typeface="Arial"/>
                <a:cs typeface="Arial"/>
              </a:rPr>
              <a:t> &amp; Hawley ‘91, review Rev. Mod. Phys. ‘98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55632" y="1962964"/>
            <a:ext cx="38626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Physics: </a:t>
            </a:r>
            <a:r>
              <a:rPr lang="en-US" sz="2400" dirty="0" smtClean="0">
                <a:latin typeface="Arial"/>
                <a:cs typeface="Arial"/>
              </a:rPr>
              <a:t>hydrodynamics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</a:t>
            </a:r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dirty="0" smtClean="0">
                <a:latin typeface="Arial"/>
                <a:cs typeface="Arial"/>
              </a:rPr>
              <a:t>magnetic fields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	</a:t>
            </a:r>
            <a:r>
              <a:rPr lang="en-US" sz="2400" dirty="0" smtClean="0">
                <a:latin typeface="Arial"/>
                <a:cs typeface="Arial"/>
              </a:rPr>
              <a:t>self-gravity</a:t>
            </a:r>
          </a:p>
          <a:p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latin typeface="Arial"/>
                <a:cs typeface="Arial"/>
              </a:rPr>
              <a:t>		</a:t>
            </a:r>
            <a:r>
              <a:rPr lang="en-US" sz="2400" dirty="0" smtClean="0">
                <a:latin typeface="Arial"/>
                <a:cs typeface="Arial"/>
              </a:rPr>
              <a:t>energy equation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	</a:t>
            </a:r>
            <a:endParaRPr lang="en-US" sz="2400" b="1" dirty="0" smtClean="0">
              <a:latin typeface="Arial"/>
              <a:cs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44932" y="202525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018681" y="2750797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598368" y="236828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749011" y="312012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Zapf Dingbats"/>
                <a:ea typeface="Zapf Dingbats"/>
                <a:cs typeface="Zapf Dingbats"/>
              </a:rPr>
              <a:t>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3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250" y="610542"/>
            <a:ext cx="472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1. </a:t>
            </a:r>
            <a:r>
              <a:rPr lang="en-US" sz="2400" b="1" dirty="0" err="1" smtClean="0">
                <a:latin typeface="Arial"/>
                <a:cs typeface="Arial"/>
              </a:rPr>
              <a:t>Magnetorotational</a:t>
            </a:r>
            <a:r>
              <a:rPr lang="en-US" sz="2400" b="1" dirty="0" smtClean="0">
                <a:latin typeface="Arial"/>
                <a:cs typeface="Arial"/>
              </a:rPr>
              <a:t> instability</a:t>
            </a:r>
          </a:p>
        </p:txBody>
      </p:sp>
      <p:sp>
        <p:nvSpPr>
          <p:cNvPr id="3" name="Oval 2"/>
          <p:cNvSpPr/>
          <p:nvPr/>
        </p:nvSpPr>
        <p:spPr>
          <a:xfrm>
            <a:off x="-1627188" y="1055688"/>
            <a:ext cx="4675188" cy="46751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520646">
            <a:off x="1627187" y="2444749"/>
            <a:ext cx="555625" cy="603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3250" y="2746375"/>
            <a:ext cx="1349375" cy="793750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0" y="2752353"/>
            <a:ext cx="365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r</a:t>
            </a:r>
            <a:r>
              <a:rPr lang="en-US" sz="2000" baseline="-25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0</a:t>
            </a:r>
            <a:endParaRPr lang="en-US" sz="2000" dirty="0" smtClean="0">
              <a:solidFill>
                <a:schemeClr val="bg1">
                  <a:lumMod val="20000"/>
                  <a:lumOff val="8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52625" y="3016250"/>
            <a:ext cx="352417" cy="254000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128833" y="2251695"/>
            <a:ext cx="352417" cy="523876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55520" y="3063875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52667" y="221073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0125" y="2086285"/>
            <a:ext cx="3302000" cy="9299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191124" y="1492250"/>
            <a:ext cx="349376" cy="2270125"/>
          </a:xfrm>
          <a:custGeom>
            <a:avLst/>
            <a:gdLst>
              <a:gd name="connsiteX0" fmla="*/ 317626 w 349376"/>
              <a:gd name="connsiteY0" fmla="*/ 0 h 2270125"/>
              <a:gd name="connsiteX1" fmla="*/ 126 w 349376"/>
              <a:gd name="connsiteY1" fmla="*/ 1079500 h 2270125"/>
              <a:gd name="connsiteX2" fmla="*/ 349376 w 349376"/>
              <a:gd name="connsiteY2" fmla="*/ 2270125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376" h="2270125">
                <a:moveTo>
                  <a:pt x="317626" y="0"/>
                </a:moveTo>
                <a:cubicBezTo>
                  <a:pt x="156230" y="350573"/>
                  <a:pt x="-5166" y="701146"/>
                  <a:pt x="126" y="1079500"/>
                </a:cubicBezTo>
                <a:cubicBezTo>
                  <a:pt x="5418" y="1457854"/>
                  <a:pt x="349376" y="2270125"/>
                  <a:pt x="349376" y="22701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502149" y="1492250"/>
            <a:ext cx="349376" cy="2270125"/>
          </a:xfrm>
          <a:custGeom>
            <a:avLst/>
            <a:gdLst>
              <a:gd name="connsiteX0" fmla="*/ 317626 w 349376"/>
              <a:gd name="connsiteY0" fmla="*/ 0 h 2270125"/>
              <a:gd name="connsiteX1" fmla="*/ 126 w 349376"/>
              <a:gd name="connsiteY1" fmla="*/ 1079500 h 2270125"/>
              <a:gd name="connsiteX2" fmla="*/ 349376 w 349376"/>
              <a:gd name="connsiteY2" fmla="*/ 2270125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376" h="2270125">
                <a:moveTo>
                  <a:pt x="317626" y="0"/>
                </a:moveTo>
                <a:cubicBezTo>
                  <a:pt x="156230" y="350573"/>
                  <a:pt x="-5166" y="701146"/>
                  <a:pt x="126" y="1079500"/>
                </a:cubicBezTo>
                <a:cubicBezTo>
                  <a:pt x="5418" y="1457854"/>
                  <a:pt x="349376" y="2270125"/>
                  <a:pt x="349376" y="22701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826124" y="1498910"/>
            <a:ext cx="349376" cy="2270125"/>
          </a:xfrm>
          <a:custGeom>
            <a:avLst/>
            <a:gdLst>
              <a:gd name="connsiteX0" fmla="*/ 317626 w 349376"/>
              <a:gd name="connsiteY0" fmla="*/ 0 h 2270125"/>
              <a:gd name="connsiteX1" fmla="*/ 126 w 349376"/>
              <a:gd name="connsiteY1" fmla="*/ 1079500 h 2270125"/>
              <a:gd name="connsiteX2" fmla="*/ 349376 w 349376"/>
              <a:gd name="connsiteY2" fmla="*/ 2270125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376" h="2270125">
                <a:moveTo>
                  <a:pt x="317626" y="0"/>
                </a:moveTo>
                <a:cubicBezTo>
                  <a:pt x="156230" y="350573"/>
                  <a:pt x="-5166" y="701146"/>
                  <a:pt x="126" y="1079500"/>
                </a:cubicBezTo>
                <a:cubicBezTo>
                  <a:pt x="5418" y="1457854"/>
                  <a:pt x="349376" y="2270125"/>
                  <a:pt x="349376" y="22701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483349" y="1498910"/>
            <a:ext cx="349376" cy="2270125"/>
          </a:xfrm>
          <a:custGeom>
            <a:avLst/>
            <a:gdLst>
              <a:gd name="connsiteX0" fmla="*/ 317626 w 349376"/>
              <a:gd name="connsiteY0" fmla="*/ 0 h 2270125"/>
              <a:gd name="connsiteX1" fmla="*/ 126 w 349376"/>
              <a:gd name="connsiteY1" fmla="*/ 1079500 h 2270125"/>
              <a:gd name="connsiteX2" fmla="*/ 349376 w 349376"/>
              <a:gd name="connsiteY2" fmla="*/ 2270125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376" h="2270125">
                <a:moveTo>
                  <a:pt x="317626" y="0"/>
                </a:moveTo>
                <a:cubicBezTo>
                  <a:pt x="156230" y="350573"/>
                  <a:pt x="-5166" y="701146"/>
                  <a:pt x="126" y="1079500"/>
                </a:cubicBezTo>
                <a:cubicBezTo>
                  <a:pt x="5418" y="1457854"/>
                  <a:pt x="349376" y="2270125"/>
                  <a:pt x="349376" y="22701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95217" y="1463735"/>
            <a:ext cx="406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3E3E3E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76284" y="237546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z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70017" y="3984814"/>
            <a:ext cx="495760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Initial equilibrium state has a weak, </a:t>
            </a:r>
          </a:p>
          <a:p>
            <a:r>
              <a:rPr lang="en-US" sz="2400" dirty="0" smtClean="0">
                <a:latin typeface="Arial"/>
                <a:cs typeface="Arial"/>
              </a:rPr>
              <a:t>uniform vertical magnetic field </a:t>
            </a:r>
            <a:r>
              <a:rPr lang="en-US" sz="2400" dirty="0" err="1" smtClean="0">
                <a:latin typeface="Arial"/>
                <a:cs typeface="Arial"/>
              </a:rPr>
              <a:t>B</a:t>
            </a:r>
            <a:r>
              <a:rPr lang="en-US" sz="2400" baseline="-25000" dirty="0" err="1" smtClean="0">
                <a:latin typeface="Arial"/>
                <a:cs typeface="Arial"/>
              </a:rPr>
              <a:t>z</a:t>
            </a:r>
            <a:r>
              <a:rPr lang="en-US" sz="2400" dirty="0" smtClean="0">
                <a:latin typeface="Arial"/>
                <a:cs typeface="Arial"/>
              </a:rPr>
              <a:t>,</a:t>
            </a:r>
          </a:p>
          <a:p>
            <a:r>
              <a:rPr lang="en-US" sz="2400" dirty="0" smtClean="0">
                <a:latin typeface="Arial"/>
                <a:cs typeface="Arial"/>
              </a:rPr>
              <a:t>assume ideal MHD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2767" y="5408592"/>
            <a:ext cx="586485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Unstable situation because magnetic field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acts like a spring that connects parcels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of gas with different angular velocity</a:t>
            </a:r>
          </a:p>
        </p:txBody>
      </p:sp>
    </p:spTree>
    <p:extLst>
      <p:ext uri="{BB962C8B-B14F-4D97-AF65-F5344CB8AC3E}">
        <p14:creationId xmlns:p14="http://schemas.microsoft.com/office/powerpoint/2010/main" val="350852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Ch3_mridispers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1"/>
          <a:stretch/>
        </p:blipFill>
        <p:spPr>
          <a:xfrm>
            <a:off x="1429894" y="77511"/>
            <a:ext cx="6096000" cy="399344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36394" y="1792010"/>
            <a:ext cx="3762375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88769" y="993567"/>
            <a:ext cx="4390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range of unstable wavelengths</a:t>
            </a:r>
          </a:p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unless B (and hence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v</a:t>
            </a:r>
            <a:r>
              <a:rPr lang="en-US" sz="2000" baseline="-25000" dirty="0" err="1" smtClean="0">
                <a:solidFill>
                  <a:schemeClr val="bg2"/>
                </a:solidFill>
                <a:latin typeface="Arial"/>
                <a:cs typeface="Arial"/>
              </a:rPr>
              <a:t>A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) is too strong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700144" y="2903260"/>
            <a:ext cx="0" cy="15875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43019" y="4136817"/>
            <a:ext cx="3819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/>
                <a:cs typeface="Arial"/>
              </a:rPr>
              <a:t>most unstable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 wavelength with </a:t>
            </a:r>
          </a:p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growth rate </a:t>
            </a:r>
            <a:r>
              <a:rPr lang="en-US" sz="2000" dirty="0" smtClean="0">
                <a:solidFill>
                  <a:schemeClr val="bg2"/>
                </a:solidFill>
                <a:latin typeface="Symbol" charset="2"/>
                <a:cs typeface="Symbol" charset="2"/>
              </a:rPr>
              <a:t>w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 ~ </a:t>
            </a:r>
            <a:r>
              <a:rPr lang="en-US" sz="2000" dirty="0" smtClean="0">
                <a:solidFill>
                  <a:schemeClr val="bg2"/>
                </a:solidFill>
                <a:latin typeface="Symbol" charset="2"/>
                <a:cs typeface="Symbol" charset="2"/>
              </a:rPr>
              <a:t>W 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i.e. very fast!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151" y="5146901"/>
            <a:ext cx="21691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For a weak </a:t>
            </a:r>
          </a:p>
          <a:p>
            <a:r>
              <a:rPr lang="en-US" sz="2400" dirty="0" smtClean="0">
                <a:latin typeface="Arial"/>
                <a:cs typeface="Arial"/>
              </a:rPr>
              <a:t>magnetic field, </a:t>
            </a:r>
          </a:p>
          <a:p>
            <a:r>
              <a:rPr lang="en-US" sz="2400" dirty="0" smtClean="0">
                <a:latin typeface="Arial"/>
                <a:cs typeface="Arial"/>
              </a:rPr>
              <a:t>unstable if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55" y="5452858"/>
            <a:ext cx="1820757" cy="7302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89682" y="5452858"/>
            <a:ext cx="2374568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In ideal MHD,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rial"/>
                <a:cs typeface="Arial"/>
              </a:rPr>
              <a:t>always unstable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88769" y="4303431"/>
            <a:ext cx="173324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5757" y="4356967"/>
            <a:ext cx="1495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wavelength</a:t>
            </a:r>
          </a:p>
        </p:txBody>
      </p:sp>
    </p:spTree>
    <p:extLst>
      <p:ext uri="{BB962C8B-B14F-4D97-AF65-F5344CB8AC3E}">
        <p14:creationId xmlns:p14="http://schemas.microsoft.com/office/powerpoint/2010/main" val="40783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C8C8C8"/>
      </a:dk1>
      <a:lt1>
        <a:srgbClr val="3E3E3E"/>
      </a:lt1>
      <a:dk2>
        <a:srgbClr val="121790"/>
      </a:dk2>
      <a:lt2>
        <a:srgbClr val="8D2E86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tx1"/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Arial"/>
            <a:cs typeface="Arial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9519</TotalTime>
  <Words>1059</Words>
  <Application>Microsoft Macintosh PowerPoint</Application>
  <PresentationFormat>On-screen Show (4:3)</PresentationFormat>
  <Paragraphs>257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 Armitage</dc:creator>
  <cp:lastModifiedBy>Phil Armitage</cp:lastModifiedBy>
  <cp:revision>326</cp:revision>
  <dcterms:created xsi:type="dcterms:W3CDTF">2013-03-07T13:35:34Z</dcterms:created>
  <dcterms:modified xsi:type="dcterms:W3CDTF">2015-03-18T17:32:26Z</dcterms:modified>
</cp:coreProperties>
</file>