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1D8B"/>
    <a:srgbClr val="5F5F5F"/>
    <a:srgbClr val="5E5E5E"/>
    <a:srgbClr val="4B4B4B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8" d="100"/>
          <a:sy n="68" d="100"/>
        </p:scale>
        <p:origin x="-15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D7CC8-876B-2547-9334-A3B902B5682F}" type="datetimeFigureOut">
              <a:rPr lang="en-US" smtClean="0"/>
              <a:pPr/>
              <a:t>3/18/15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21968-E1D4-164C-AA41-B1BD587160A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Relationship Id="rId3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4" Type="http://schemas.openxmlformats.org/officeDocument/2006/relationships/image" Target="../media/image33.emf"/><Relationship Id="rId5" Type="http://schemas.openxmlformats.org/officeDocument/2006/relationships/image" Target="../media/image34.emf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4" Type="http://schemas.openxmlformats.org/officeDocument/2006/relationships/image" Target="../media/image22.emf"/><Relationship Id="rId5" Type="http://schemas.openxmlformats.org/officeDocument/2006/relationships/image" Target="../media/image2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lumOff val="35000"/>
              </a:schemeClr>
            </a:gs>
            <a:gs pos="100000">
              <a:schemeClr val="bg1">
                <a:lumMod val="85000"/>
                <a:lumOff val="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an_creek_bear24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38875" y="5409141"/>
            <a:ext cx="2079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Phil Armitage</a:t>
            </a:r>
          </a:p>
          <a:p>
            <a:pPr algn="r"/>
            <a:r>
              <a:rPr lang="en-US" sz="2400" i="1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Colorado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18" y="404923"/>
            <a:ext cx="605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 applicable is classical disk theory?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8118" y="1218461"/>
            <a:ext cx="76432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Things will go wrong if we try to apply the theory when: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6707" y="1927412"/>
            <a:ext cx="794320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transport mechanism is </a:t>
            </a:r>
            <a:r>
              <a:rPr lang="en-US" sz="2400" i="1" dirty="0" smtClean="0">
                <a:latin typeface="Arial"/>
                <a:cs typeface="Arial"/>
              </a:rPr>
              <a:t>non-local</a:t>
            </a:r>
            <a:r>
              <a:rPr lang="en-US" sz="2400" dirty="0" smtClean="0">
                <a:latin typeface="Arial"/>
                <a:cs typeface="Arial"/>
              </a:rPr>
              <a:t> (e.g. self-gravity </a:t>
            </a:r>
          </a:p>
          <a:p>
            <a:r>
              <a:rPr lang="en-US" sz="2400" dirty="0" smtClean="0">
                <a:latin typeface="Arial"/>
                <a:cs typeface="Arial"/>
              </a:rPr>
              <a:t>	when </a:t>
            </a:r>
            <a:r>
              <a:rPr lang="en-US" sz="2400" dirty="0" err="1" smtClean="0">
                <a:latin typeface="Arial"/>
                <a:cs typeface="Arial"/>
              </a:rPr>
              <a:t>M</a:t>
            </a:r>
            <a:r>
              <a:rPr lang="en-US" sz="2400" baseline="-25000" dirty="0" err="1" smtClean="0">
                <a:latin typeface="Arial"/>
                <a:cs typeface="Arial"/>
              </a:rPr>
              <a:t>disk</a:t>
            </a:r>
            <a:r>
              <a:rPr lang="en-US" sz="2400" dirty="0" smtClean="0">
                <a:latin typeface="Arial"/>
                <a:cs typeface="Arial"/>
              </a:rPr>
              <a:t> is not much smaller than M</a:t>
            </a:r>
            <a:r>
              <a:rPr lang="en-US" sz="2400" baseline="-25000" dirty="0" smtClean="0">
                <a:latin typeface="Arial"/>
                <a:cs typeface="Arial"/>
              </a:rPr>
              <a:t>*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mass loss (e.g. from </a:t>
            </a:r>
            <a:r>
              <a:rPr lang="en-US" sz="2400" dirty="0" err="1" smtClean="0">
                <a:latin typeface="Arial"/>
                <a:cs typeface="Arial"/>
              </a:rPr>
              <a:t>photoevaporation</a:t>
            </a:r>
            <a:r>
              <a:rPr lang="en-US" sz="2400" dirty="0" smtClean="0">
                <a:latin typeface="Arial"/>
                <a:cs typeface="Arial"/>
              </a:rPr>
              <a:t>) occurs on </a:t>
            </a:r>
          </a:p>
          <a:p>
            <a:r>
              <a:rPr lang="en-US" sz="2400" dirty="0" smtClean="0">
                <a:latin typeface="Arial"/>
                <a:cs typeface="Arial"/>
              </a:rPr>
              <a:t>	a time scale &lt; viscous time scale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1D situations where 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 far from </a:t>
            </a:r>
            <a:r>
              <a:rPr lang="en-US" sz="2400" dirty="0" err="1" smtClean="0">
                <a:latin typeface="Arial"/>
                <a:cs typeface="Arial"/>
              </a:rPr>
              <a:t>Keplerian</a:t>
            </a: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time scales shorter than correlation time for turbulence</a:t>
            </a:r>
          </a:p>
          <a:p>
            <a:pPr marL="342900" indent="-342900">
              <a:buFont typeface="Arial"/>
              <a:buChar char="•"/>
            </a:pPr>
            <a:r>
              <a:rPr lang="en-US" sz="2400" b="1" dirty="0" smtClean="0">
                <a:latin typeface="Arial"/>
                <a:cs typeface="Arial"/>
              </a:rPr>
              <a:t>any</a:t>
            </a:r>
            <a:r>
              <a:rPr lang="en-US" sz="2400" dirty="0" smtClean="0">
                <a:latin typeface="Arial"/>
                <a:cs typeface="Arial"/>
              </a:rPr>
              <a:t> 2D or 3D situation (warps, eccentric disks, </a:t>
            </a:r>
          </a:p>
          <a:p>
            <a:r>
              <a:rPr lang="en-US" sz="2400" dirty="0" smtClean="0">
                <a:latin typeface="Arial"/>
                <a:cs typeface="Arial"/>
              </a:rPr>
              <a:t>	</a:t>
            </a:r>
            <a:r>
              <a:rPr lang="en-US" sz="2400" dirty="0" err="1" smtClean="0">
                <a:latin typeface="Arial"/>
                <a:cs typeface="Arial"/>
              </a:rPr>
              <a:t>meridional</a:t>
            </a:r>
            <a:r>
              <a:rPr lang="en-US" sz="2400" dirty="0" smtClean="0">
                <a:latin typeface="Arial"/>
                <a:cs typeface="Arial"/>
              </a:rPr>
              <a:t> circulation)… 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982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51176" y="333374"/>
            <a:ext cx="3119772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Symbol" charset="2"/>
                <a:cs typeface="Symbol" charset="2"/>
              </a:rPr>
              <a:t>a</a:t>
            </a:r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-model disks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Symbol" charset="2"/>
              <a:cs typeface="Symbol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8235" y="1389530"/>
            <a:ext cx="8299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Can make a predictive theory if we can write 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 as a function</a:t>
            </a:r>
          </a:p>
          <a:p>
            <a:r>
              <a:rPr lang="en-US" sz="2400" dirty="0" smtClean="0">
                <a:latin typeface="Arial"/>
                <a:cs typeface="Arial"/>
              </a:rPr>
              <a:t>of other disk parameters (T, r, </a:t>
            </a:r>
            <a:r>
              <a:rPr lang="en-US" sz="2400" dirty="0" smtClean="0">
                <a:latin typeface="Symbol" charset="2"/>
                <a:cs typeface="Symbol" charset="2"/>
              </a:rPr>
              <a:t>r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x</a:t>
            </a:r>
            <a:r>
              <a:rPr lang="en-US" sz="2400" baseline="-25000" dirty="0" err="1" smtClean="0">
                <a:latin typeface="Arial"/>
                <a:cs typeface="Arial"/>
              </a:rPr>
              <a:t>e</a:t>
            </a:r>
            <a:r>
              <a:rPr lang="en-US" sz="2400" dirty="0" smtClean="0">
                <a:latin typeface="Arial"/>
                <a:cs typeface="Arial"/>
              </a:rPr>
              <a:t>…)</a:t>
            </a:r>
          </a:p>
        </p:txBody>
      </p:sp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176" y="2531035"/>
            <a:ext cx="1778000" cy="40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764" y="2360706"/>
            <a:ext cx="2091765" cy="701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98985" y="2490711"/>
            <a:ext cx="5184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Shakura-Sunyaev</a:t>
            </a:r>
            <a:r>
              <a:rPr lang="en-US" sz="2400" i="1" dirty="0" smtClean="0">
                <a:latin typeface="Arial"/>
                <a:cs typeface="Arial"/>
              </a:rPr>
              <a:t> ‘73 </a:t>
            </a:r>
            <a:r>
              <a:rPr lang="en-US" sz="2400" i="1" dirty="0" smtClean="0">
                <a:latin typeface="Symbol" charset="2"/>
                <a:cs typeface="Symbol" charset="2"/>
              </a:rPr>
              <a:t>a</a:t>
            </a:r>
            <a:r>
              <a:rPr lang="en-US" sz="2400" i="1" dirty="0" smtClean="0">
                <a:latin typeface="Arial"/>
                <a:cs typeface="Arial"/>
              </a:rPr>
              <a:t>-prescription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8235" y="3274972"/>
            <a:ext cx="76097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assumed constant, one parameter description of </a:t>
            </a:r>
          </a:p>
          <a:p>
            <a:r>
              <a:rPr lang="en-US" sz="2400" dirty="0" smtClean="0">
                <a:latin typeface="Arial"/>
                <a:cs typeface="Arial"/>
              </a:rPr>
              <a:t>protoplanetary disk evolution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8235" y="4385991"/>
            <a:ext cx="76945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Identify disk lifetime with the viscous time at outer edge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64" y="4973661"/>
            <a:ext cx="2495176" cy="91876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111048" y="5229411"/>
            <a:ext cx="3880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latin typeface="Arial"/>
                <a:cs typeface="Arial"/>
              </a:rPr>
              <a:t>t</a:t>
            </a:r>
            <a:r>
              <a:rPr lang="en-US" sz="2000" baseline="-25000" dirty="0" err="1" smtClean="0">
                <a:latin typeface="Symbol" charset="2"/>
                <a:cs typeface="Symbol" charset="2"/>
              </a:rPr>
              <a:t>n</a:t>
            </a:r>
            <a:r>
              <a:rPr lang="en-US" sz="2000" dirty="0" smtClean="0">
                <a:latin typeface="Arial"/>
                <a:cs typeface="Arial"/>
              </a:rPr>
              <a:t> = 1 </a:t>
            </a:r>
            <a:r>
              <a:rPr lang="en-US" sz="2000" dirty="0" err="1" smtClean="0">
                <a:latin typeface="Arial"/>
                <a:cs typeface="Arial"/>
              </a:rPr>
              <a:t>Myr</a:t>
            </a:r>
            <a:r>
              <a:rPr lang="en-US" sz="2000" dirty="0" smtClean="0">
                <a:latin typeface="Arial"/>
                <a:cs typeface="Arial"/>
              </a:rPr>
              <a:t> at 30 AU, (h / r) = 0.05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5154706" y="5892427"/>
            <a:ext cx="881530" cy="59764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ymbol" charset="2"/>
              <a:cs typeface="Symbol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50000" y="5954814"/>
            <a:ext cx="1320043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a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= 0.01</a:t>
            </a:r>
            <a:endParaRPr lang="en-US" sz="2400" dirty="0" smtClean="0">
              <a:solidFill>
                <a:schemeClr val="bg2"/>
              </a:solidFill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0901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8 at 6.29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81083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98353" y="6155764"/>
            <a:ext cx="20230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Bell et al. ‘97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88353" y="388470"/>
            <a:ext cx="3320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accretion rate 10</a:t>
            </a:r>
            <a:r>
              <a:rPr lang="en-US" sz="2000" baseline="30000" dirty="0" smtClean="0">
                <a:latin typeface="Arial"/>
                <a:cs typeface="Arial"/>
              </a:rPr>
              <a:t>-7</a:t>
            </a:r>
            <a:r>
              <a:rPr lang="en-US" sz="2000" dirty="0" smtClean="0">
                <a:latin typeface="Arial"/>
                <a:cs typeface="Arial"/>
              </a:rPr>
              <a:t> </a:t>
            </a:r>
            <a:r>
              <a:rPr lang="en-US" sz="2000" dirty="0" err="1" smtClean="0">
                <a:latin typeface="Arial"/>
                <a:cs typeface="Arial"/>
              </a:rPr>
              <a:t>M</a:t>
            </a:r>
            <a:r>
              <a:rPr lang="en-US" sz="2000" baseline="-25000" dirty="0" err="1" smtClean="0">
                <a:latin typeface="Arial"/>
                <a:cs typeface="Arial"/>
              </a:rPr>
              <a:t>Sun</a:t>
            </a:r>
            <a:r>
              <a:rPr lang="en-US" sz="2000" dirty="0" smtClean="0">
                <a:latin typeface="Arial"/>
                <a:cs typeface="Arial"/>
              </a:rPr>
              <a:t> yr</a:t>
            </a:r>
            <a:r>
              <a:rPr lang="en-US" sz="2000" baseline="30000" dirty="0" smtClean="0">
                <a:latin typeface="Arial"/>
                <a:cs typeface="Arial"/>
              </a:rPr>
              <a:t>-1</a:t>
            </a:r>
            <a:endParaRPr lang="en-US" sz="2000" dirty="0" smtClean="0">
              <a:latin typeface="Arial"/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40583" y="209177"/>
            <a:ext cx="36079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If irradiation dominates,</a:t>
            </a:r>
          </a:p>
          <a:p>
            <a:r>
              <a:rPr lang="en-US" sz="2400" dirty="0" smtClean="0">
                <a:latin typeface="Arial"/>
                <a:cs typeface="Arial"/>
              </a:rPr>
              <a:t>with fixed T ~ r </a:t>
            </a:r>
            <a:r>
              <a:rPr lang="en-US" sz="2400" baseline="30000" dirty="0" smtClean="0">
                <a:latin typeface="Arial"/>
                <a:cs typeface="Arial"/>
              </a:rPr>
              <a:t>-1/2</a:t>
            </a:r>
            <a:r>
              <a:rPr lang="en-US" sz="2400" dirty="0" smtClean="0">
                <a:latin typeface="Arial"/>
                <a:cs typeface="Arial"/>
              </a:rPr>
              <a:t>, then </a:t>
            </a:r>
          </a:p>
          <a:p>
            <a:r>
              <a:rPr lang="en-US" sz="2400" dirty="0" smtClean="0">
                <a:latin typeface="Arial"/>
                <a:cs typeface="Arial"/>
              </a:rPr>
              <a:t>an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-disk is equivalent to</a:t>
            </a:r>
          </a:p>
          <a:p>
            <a:pPr marL="342900" indent="-342900">
              <a:buFont typeface="Symbol" charset="0"/>
              <a:buChar char="n"/>
            </a:pPr>
            <a:r>
              <a:rPr lang="en-US" sz="2400" dirty="0" smtClean="0">
                <a:latin typeface="Arial"/>
                <a:cs typeface="Arial"/>
              </a:rPr>
              <a:t>~ r (since </a:t>
            </a:r>
            <a:r>
              <a:rPr lang="en-US" sz="2400" dirty="0" smtClean="0">
                <a:latin typeface="Symbol" charset="2"/>
                <a:cs typeface="Symbol" charset="2"/>
              </a:rPr>
              <a:t>n </a:t>
            </a:r>
            <a:r>
              <a:rPr lang="en-US" sz="2400" dirty="0" smtClean="0">
                <a:latin typeface="Arial"/>
                <a:cs typeface="Arial"/>
              </a:rPr>
              <a:t>=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c</a:t>
            </a:r>
            <a:r>
              <a:rPr lang="en-US" sz="2400" baseline="-25000" dirty="0" smtClean="0">
                <a:latin typeface="Arial"/>
                <a:cs typeface="Arial"/>
              </a:rPr>
              <a:t>s</a:t>
            </a:r>
            <a:r>
              <a:rPr lang="en-US" sz="2400" baseline="30000" dirty="0" smtClean="0">
                <a:latin typeface="Arial"/>
                <a:cs typeface="Arial"/>
              </a:rPr>
              <a:t>2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  <a:p>
            <a:pPr marL="342900" indent="-342900">
              <a:buFont typeface="Symbol" charset="0"/>
              <a:buChar char="n"/>
            </a:pP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An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model predicts the</a:t>
            </a:r>
          </a:p>
          <a:p>
            <a:r>
              <a:rPr lang="en-US" sz="2400" dirty="0" smtClean="0">
                <a:latin typeface="Arial"/>
                <a:cs typeface="Arial"/>
              </a:rPr>
              <a:t>time-varying radial (and</a:t>
            </a:r>
          </a:p>
          <a:p>
            <a:r>
              <a:rPr lang="en-US" sz="2400" dirty="0" smtClean="0">
                <a:latin typeface="Arial"/>
                <a:cs typeface="Arial"/>
              </a:rPr>
              <a:t>vertical) structure for </a:t>
            </a:r>
          </a:p>
          <a:p>
            <a:r>
              <a:rPr lang="en-US" sz="2400" dirty="0" smtClean="0">
                <a:latin typeface="Arial"/>
                <a:cs typeface="Arial"/>
              </a:rPr>
              <a:t>any accretion rate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e.g. snow line near 4 AU </a:t>
            </a:r>
          </a:p>
          <a:p>
            <a:r>
              <a:rPr lang="en-US" sz="2400" dirty="0" smtClean="0">
                <a:latin typeface="Arial"/>
                <a:cs typeface="Arial"/>
              </a:rPr>
              <a:t>for this model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1016000" y="3824941"/>
            <a:ext cx="4153647" cy="0"/>
          </a:xfrm>
          <a:prstGeom prst="line">
            <a:avLst/>
          </a:prstGeom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44472" y="209177"/>
            <a:ext cx="0" cy="5946587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1764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82" y="797858"/>
            <a:ext cx="1778000" cy="406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42470" y="627529"/>
            <a:ext cx="2091765" cy="7019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03176" y="409388"/>
            <a:ext cx="584141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We can always choose to express the</a:t>
            </a:r>
          </a:p>
          <a:p>
            <a:r>
              <a:rPr lang="en-US" sz="2400" dirty="0" smtClean="0">
                <a:latin typeface="Arial"/>
                <a:cs typeface="Arial"/>
              </a:rPr>
              <a:t>efficiency of angular momentum transport</a:t>
            </a:r>
          </a:p>
          <a:p>
            <a:r>
              <a:rPr lang="en-US" sz="2400" dirty="0" smtClean="0">
                <a:latin typeface="Arial"/>
                <a:cs typeface="Arial"/>
              </a:rPr>
              <a:t>in terms of </a:t>
            </a: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2470" y="1852706"/>
            <a:ext cx="7546657" cy="193899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-disk theory is useful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if</a:t>
            </a:r>
            <a:r>
              <a:rPr lang="en-US" sz="2400" b="1" i="1" dirty="0" smtClean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it encodes the “leading order”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dependence of the stress on the local disk properties,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i.e. so that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is a slowly varying function of </a:t>
            </a:r>
            <a:r>
              <a:rPr lang="en-US" sz="2400" dirty="0" smtClean="0">
                <a:solidFill>
                  <a:schemeClr val="bg2"/>
                </a:solidFill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, r </a:t>
            </a:r>
            <a:r>
              <a:rPr lang="en-US" sz="2400" dirty="0" err="1" smtClean="0">
                <a:solidFill>
                  <a:schemeClr val="bg2"/>
                </a:solidFill>
                <a:latin typeface="Arial"/>
                <a:cs typeface="Arial"/>
              </a:rPr>
              <a:t>etc</a:t>
            </a:r>
            <a:endParaRPr lang="en-US" sz="2400" dirty="0" smtClean="0">
              <a:solidFill>
                <a:schemeClr val="bg2"/>
              </a:solidFill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Various caveats: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203" y="3974353"/>
            <a:ext cx="788238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Symbol" charset="2"/>
                <a:cs typeface="Symbol" charset="2"/>
              </a:rPr>
              <a:t>a</a:t>
            </a:r>
            <a:r>
              <a:rPr lang="en-US" sz="2400" dirty="0" smtClean="0">
                <a:latin typeface="Arial"/>
                <a:cs typeface="Arial"/>
              </a:rPr>
              <a:t> likely a strong function of T,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i="1" dirty="0" smtClean="0">
                <a:latin typeface="Arial"/>
                <a:cs typeface="Arial"/>
              </a:rPr>
              <a:t>if</a:t>
            </a:r>
            <a:r>
              <a:rPr lang="en-US" sz="2400" dirty="0" smtClean="0">
                <a:latin typeface="Arial"/>
                <a:cs typeface="Arial"/>
              </a:rPr>
              <a:t> transport is due</a:t>
            </a:r>
          </a:p>
          <a:p>
            <a:r>
              <a:rPr lang="en-US" sz="2400" dirty="0" smtClean="0">
                <a:latin typeface="Arial"/>
                <a:cs typeface="Arial"/>
              </a:rPr>
              <a:t>	to MHD processes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vertical structure also depends on how accretion</a:t>
            </a:r>
          </a:p>
          <a:p>
            <a:r>
              <a:rPr lang="en-US" sz="2400" dirty="0" smtClean="0">
                <a:latin typeface="Arial"/>
                <a:cs typeface="Arial"/>
              </a:rPr>
              <a:t>	energy is distributed vertically… even more uncertain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for comparison against observations, reducing a </a:t>
            </a:r>
          </a:p>
          <a:p>
            <a:r>
              <a:rPr lang="en-US" sz="2400" dirty="0" smtClean="0">
                <a:latin typeface="Arial"/>
                <a:cs typeface="Arial"/>
              </a:rPr>
              <a:t>	possibly complex function to one number</a:t>
            </a:r>
            <a:endParaRPr lang="en-US" sz="2400" dirty="0" smtClean="0">
              <a:latin typeface="Symbol" charset="2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734373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40941" y="333374"/>
            <a:ext cx="4330007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Star-disk interactions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118" y="1397755"/>
            <a:ext cx="6598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a weakly-magnetized star: </a:t>
            </a:r>
            <a:r>
              <a:rPr lang="en-US" sz="2400" b="1" dirty="0" smtClean="0">
                <a:latin typeface="Arial"/>
                <a:cs typeface="Arial"/>
              </a:rPr>
              <a:t>boundary layer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5" name="Picture 4" descr="figure_Ch3_bounda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56" y="2037236"/>
            <a:ext cx="4830809" cy="287270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182955" y="2057883"/>
            <a:ext cx="396104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Classical theory: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point in flow at</a:t>
            </a:r>
          </a:p>
          <a:p>
            <a:r>
              <a:rPr lang="en-US" sz="2400" dirty="0" smtClean="0">
                <a:latin typeface="Arial"/>
                <a:cs typeface="Arial"/>
              </a:rPr>
              <a:t>	where </a:t>
            </a:r>
            <a:r>
              <a:rPr lang="en-US" sz="2400" dirty="0" err="1" smtClean="0">
                <a:latin typeface="Arial"/>
                <a:cs typeface="Arial"/>
              </a:rPr>
              <a:t>d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/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r>
              <a:rPr lang="en-US" sz="2400" dirty="0" smtClean="0">
                <a:latin typeface="Arial"/>
                <a:cs typeface="Arial"/>
              </a:rPr>
              <a:t> = 0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viscous stress vanishes</a:t>
            </a:r>
          </a:p>
          <a:p>
            <a:pPr marL="342900" indent="-342900">
              <a:buFont typeface="Arial"/>
              <a:buChar char="•"/>
            </a:pPr>
            <a:endParaRPr lang="en-US" sz="2400" dirty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endParaRPr lang="en-US" sz="2400" dirty="0" smtClean="0">
              <a:latin typeface="Arial"/>
              <a:cs typeface="Arial"/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disk has a boundary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condition of zero torque </a:t>
            </a:r>
          </a:p>
        </p:txBody>
      </p:sp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428" y="2491074"/>
            <a:ext cx="1040277" cy="297222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001" y="3644010"/>
            <a:ext cx="2584823" cy="611551"/>
          </a:xfrm>
          <a:prstGeom prst="rect">
            <a:avLst/>
          </a:prstGeom>
        </p:spPr>
      </p:pic>
      <p:sp>
        <p:nvSpPr>
          <p:cNvPr id="18" name="Right Arrow 17"/>
          <p:cNvSpPr/>
          <p:nvPr/>
        </p:nvSpPr>
        <p:spPr>
          <a:xfrm>
            <a:off x="702236" y="5632824"/>
            <a:ext cx="836706" cy="597647"/>
          </a:xfrm>
          <a:prstGeom prst="rightArrow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9538" y="5319058"/>
            <a:ext cx="7285167" cy="120032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star accretes gas with high angular momentum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kinetic energy of disk is dissipated in narrow </a:t>
            </a:r>
          </a:p>
          <a:p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	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boundary layer, expected to be hot and luminous</a:t>
            </a:r>
          </a:p>
        </p:txBody>
      </p:sp>
    </p:spTree>
    <p:extLst>
      <p:ext uri="{BB962C8B-B14F-4D97-AF65-F5344CB8AC3E}">
        <p14:creationId xmlns:p14="http://schemas.microsoft.com/office/powerpoint/2010/main" val="4254239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yaev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718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9765" y="3803285"/>
            <a:ext cx="26047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Belyaev</a:t>
            </a:r>
            <a:r>
              <a:rPr lang="en-US" sz="2400" i="1" dirty="0" smtClean="0">
                <a:latin typeface="Arial"/>
                <a:cs typeface="Arial"/>
              </a:rPr>
              <a:t> et al. ‘13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9058" y="4298848"/>
            <a:ext cx="836283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Boundary layer models are sensitive to the nature of disk 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momentum transport: </a:t>
            </a:r>
            <a:r>
              <a:rPr lang="en-US" sz="2400" dirty="0" err="1" smtClean="0">
                <a:latin typeface="Arial"/>
                <a:cs typeface="Arial"/>
              </a:rPr>
              <a:t>d</a:t>
            </a:r>
            <a:r>
              <a:rPr lang="en-US" sz="2400" dirty="0" err="1" smtClean="0">
                <a:latin typeface="Symbol" charset="2"/>
                <a:cs typeface="Symbol" charset="2"/>
              </a:rPr>
              <a:t>W</a:t>
            </a:r>
            <a:r>
              <a:rPr lang="en-US" sz="2400" dirty="0" smtClean="0">
                <a:latin typeface="Arial"/>
                <a:cs typeface="Arial"/>
              </a:rPr>
              <a:t> / </a:t>
            </a:r>
            <a:r>
              <a:rPr lang="en-US" sz="2400" dirty="0" err="1" smtClean="0">
                <a:latin typeface="Arial"/>
                <a:cs typeface="Arial"/>
              </a:rPr>
              <a:t>dr</a:t>
            </a:r>
            <a:r>
              <a:rPr lang="en-US" sz="2400" dirty="0" smtClean="0">
                <a:latin typeface="Arial"/>
                <a:cs typeface="Arial"/>
              </a:rPr>
              <a:t> has opposite </a:t>
            </a:r>
            <a:r>
              <a:rPr lang="en-US" sz="2400" b="1" dirty="0" smtClean="0">
                <a:latin typeface="Arial"/>
                <a:cs typeface="Arial"/>
              </a:rPr>
              <a:t>sign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Boundary layer flow is not unstable to the </a:t>
            </a:r>
            <a:r>
              <a:rPr lang="en-US" sz="2400" dirty="0" err="1" smtClean="0">
                <a:latin typeface="Arial"/>
                <a:cs typeface="Arial"/>
              </a:rPr>
              <a:t>magnetorotational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instability, rather evidence for transport by acoustic </a:t>
            </a:r>
            <a:r>
              <a:rPr lang="en-US" sz="2400" b="1" dirty="0" smtClean="0">
                <a:latin typeface="Arial"/>
                <a:cs typeface="Arial"/>
              </a:rPr>
              <a:t>waves</a:t>
            </a:r>
          </a:p>
          <a:p>
            <a:r>
              <a:rPr lang="en-US" sz="2400" dirty="0" smtClean="0">
                <a:latin typeface="Arial"/>
                <a:cs typeface="Arial"/>
              </a:rPr>
              <a:t>(non-local, not a “viscosity” at all!)</a:t>
            </a:r>
          </a:p>
        </p:txBody>
      </p:sp>
    </p:spTree>
    <p:extLst>
      <p:ext uri="{BB962C8B-B14F-4D97-AF65-F5344CB8AC3E}">
        <p14:creationId xmlns:p14="http://schemas.microsoft.com/office/powerpoint/2010/main" val="84860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8 at 7.13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588" y="926353"/>
            <a:ext cx="3526118" cy="33541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013" y="280360"/>
            <a:ext cx="75923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</a:t>
            </a:r>
            <a:r>
              <a:rPr lang="en-US" sz="2400" dirty="0" err="1" smtClean="0">
                <a:latin typeface="Arial"/>
                <a:cs typeface="Arial"/>
              </a:rPr>
              <a:t>protostellar</a:t>
            </a:r>
            <a:r>
              <a:rPr lang="en-US" sz="2400" dirty="0" smtClean="0">
                <a:latin typeface="Arial"/>
                <a:cs typeface="Arial"/>
              </a:rPr>
              <a:t> accretion, boundary layers occur at high </a:t>
            </a:r>
          </a:p>
          <a:p>
            <a:r>
              <a:rPr lang="en-US" sz="2400" dirty="0" smtClean="0">
                <a:latin typeface="Arial"/>
                <a:cs typeface="Arial"/>
              </a:rPr>
              <a:t>accretion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rate (FU </a:t>
            </a:r>
            <a:r>
              <a:rPr lang="en-US" sz="2400" dirty="0" err="1" smtClean="0">
                <a:latin typeface="Arial"/>
                <a:cs typeface="Arial"/>
              </a:rPr>
              <a:t>Orionis</a:t>
            </a:r>
            <a:r>
              <a:rPr lang="en-US" sz="2400" dirty="0" smtClean="0">
                <a:latin typeface="Arial"/>
                <a:cs typeface="Arial"/>
              </a:rPr>
              <a:t> objects)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82470" y="3818800"/>
            <a:ext cx="214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Kley</a:t>
            </a:r>
            <a:r>
              <a:rPr lang="en-US" sz="2400" i="1" dirty="0" smtClean="0">
                <a:latin typeface="Arial"/>
                <a:cs typeface="Arial"/>
              </a:rPr>
              <a:t> &amp; Lin ‘96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7176" y="1449294"/>
            <a:ext cx="447138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Radiation </a:t>
            </a:r>
            <a:r>
              <a:rPr lang="en-US" sz="2400" dirty="0" smtClean="0">
                <a:latin typeface="Arial"/>
                <a:cs typeface="Arial"/>
              </a:rPr>
              <a:t>hydrodynamics likely</a:t>
            </a:r>
          </a:p>
          <a:p>
            <a:r>
              <a:rPr lang="en-US" sz="2400" dirty="0" smtClean="0">
                <a:latin typeface="Arial"/>
                <a:cs typeface="Arial"/>
              </a:rPr>
              <a:t>important in determining the</a:t>
            </a:r>
          </a:p>
          <a:p>
            <a:r>
              <a:rPr lang="en-US" sz="2400" dirty="0" smtClean="0">
                <a:latin typeface="Arial"/>
                <a:cs typeface="Arial"/>
              </a:rPr>
              <a:t>structure of the boundary layer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6013" y="4766236"/>
            <a:ext cx="8173031" cy="156966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Where is accretion energy released in FU </a:t>
            </a:r>
            <a:r>
              <a:rPr lang="en-US" sz="2400" dirty="0" err="1" smtClean="0">
                <a:solidFill>
                  <a:schemeClr val="tx2"/>
                </a:solidFill>
                <a:latin typeface="Arial"/>
                <a:cs typeface="Arial"/>
              </a:rPr>
              <a:t>Ori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 boundary </a:t>
            </a: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layers if waves transport angular momentum?</a:t>
            </a:r>
          </a:p>
          <a:p>
            <a:endParaRPr lang="en-US" sz="2400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What is structure of </a:t>
            </a:r>
            <a:r>
              <a:rPr lang="en-US" sz="2400" i="1" dirty="0" err="1" smtClean="0">
                <a:solidFill>
                  <a:schemeClr val="tx2"/>
                </a:solidFill>
                <a:latin typeface="Arial"/>
                <a:cs typeface="Arial"/>
              </a:rPr>
              <a:t>circumplanetary</a:t>
            </a:r>
            <a:r>
              <a:rPr lang="en-US" sz="2400" i="1" dirty="0" smtClean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disk boundary layers?</a:t>
            </a:r>
          </a:p>
        </p:txBody>
      </p:sp>
    </p:spTree>
    <p:extLst>
      <p:ext uri="{BB962C8B-B14F-4D97-AF65-F5344CB8AC3E}">
        <p14:creationId xmlns:p14="http://schemas.microsoft.com/office/powerpoint/2010/main" val="32967067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342775" y="215315"/>
            <a:ext cx="35671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At low accretion rates, </a:t>
            </a:r>
          </a:p>
          <a:p>
            <a:r>
              <a:rPr lang="en-US" sz="2400" dirty="0" smtClean="0">
                <a:latin typeface="Arial"/>
                <a:cs typeface="Arial"/>
              </a:rPr>
              <a:t>expect</a:t>
            </a:r>
            <a:r>
              <a:rPr lang="en-US" sz="2400" dirty="0">
                <a:latin typeface="Arial"/>
                <a:cs typeface="Arial"/>
              </a:rPr>
              <a:t> </a:t>
            </a:r>
            <a:r>
              <a:rPr lang="en-US" sz="2400" b="1" dirty="0" err="1" smtClean="0">
                <a:latin typeface="Arial"/>
                <a:cs typeface="Arial"/>
              </a:rPr>
              <a:t>magnetospheric</a:t>
            </a:r>
            <a:r>
              <a:rPr lang="en-US" sz="2400" b="1" dirty="0" smtClean="0">
                <a:latin typeface="Arial"/>
                <a:cs typeface="Arial"/>
              </a:rPr>
              <a:t> </a:t>
            </a:r>
          </a:p>
          <a:p>
            <a:r>
              <a:rPr lang="en-US" sz="2400" b="1" dirty="0" smtClean="0">
                <a:latin typeface="Arial"/>
                <a:cs typeface="Arial"/>
              </a:rPr>
              <a:t>accretion</a:t>
            </a: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643" y="3268442"/>
            <a:ext cx="2704353" cy="914283"/>
          </a:xfrm>
          <a:prstGeom prst="rect">
            <a:avLst/>
          </a:prstGeom>
        </p:spPr>
      </p:pic>
      <p:pic>
        <p:nvPicPr>
          <p:cNvPr id="16" name="Picture 15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04" y="3561205"/>
            <a:ext cx="1404471" cy="377321"/>
          </a:xfrm>
          <a:prstGeom prst="rect">
            <a:avLst/>
          </a:prstGeom>
        </p:spPr>
      </p:pic>
      <p:pic>
        <p:nvPicPr>
          <p:cNvPr id="17" name="Picture 16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72" y="4271429"/>
            <a:ext cx="2045065" cy="775380"/>
          </a:xfrm>
          <a:prstGeom prst="rect">
            <a:avLst/>
          </a:prstGeom>
        </p:spPr>
      </p:pic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765" y="5350489"/>
            <a:ext cx="3541058" cy="103237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72060" y="3088792"/>
            <a:ext cx="567640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Suppose vertical field</a:t>
            </a:r>
          </a:p>
          <a:p>
            <a:r>
              <a:rPr lang="en-US" sz="2400" dirty="0" smtClean="0">
                <a:latin typeface="Arial"/>
                <a:cs typeface="Arial"/>
              </a:rPr>
              <a:t>at disk surface is a dipole,</a:t>
            </a:r>
          </a:p>
          <a:p>
            <a:r>
              <a:rPr lang="en-US" sz="2400" dirty="0" err="1" smtClean="0">
                <a:latin typeface="Arial"/>
                <a:cs typeface="Arial"/>
              </a:rPr>
              <a:t>toroidal</a:t>
            </a:r>
            <a:r>
              <a:rPr lang="en-US" sz="2400" dirty="0" smtClean="0">
                <a:latin typeface="Arial"/>
                <a:cs typeface="Arial"/>
              </a:rPr>
              <a:t> component similar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Then magnetic torque on surface of disk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2060" y="5063300"/>
            <a:ext cx="43255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Time scale for stellar torque to </a:t>
            </a:r>
          </a:p>
          <a:p>
            <a:r>
              <a:rPr lang="en-US" sz="2400" dirty="0" smtClean="0">
                <a:latin typeface="Arial"/>
                <a:cs typeface="Arial"/>
              </a:rPr>
              <a:t>drive inflow is shorter than </a:t>
            </a:r>
          </a:p>
          <a:p>
            <a:r>
              <a:rPr lang="en-US" sz="2400" dirty="0" smtClean="0">
                <a:latin typeface="Arial"/>
                <a:cs typeface="Arial"/>
              </a:rPr>
              <a:t>viscous time inside some</a:t>
            </a:r>
          </a:p>
          <a:p>
            <a:r>
              <a:rPr lang="en-US" sz="2400" i="1" dirty="0" err="1" smtClean="0">
                <a:latin typeface="Arial"/>
                <a:cs typeface="Arial"/>
              </a:rPr>
              <a:t>magnetospheric</a:t>
            </a:r>
            <a:r>
              <a:rPr lang="en-US" sz="2400" i="1" dirty="0" smtClean="0">
                <a:latin typeface="Arial"/>
                <a:cs typeface="Arial"/>
              </a:rPr>
              <a:t> radius </a:t>
            </a:r>
            <a:r>
              <a:rPr lang="en-US" sz="2400" i="1" dirty="0" err="1" smtClean="0">
                <a:latin typeface="Arial"/>
                <a:cs typeface="Arial"/>
              </a:rPr>
              <a:t>r</a:t>
            </a:r>
            <a:r>
              <a:rPr lang="en-US" sz="2400" i="1" baseline="-25000" dirty="0" err="1" smtClean="0">
                <a:latin typeface="Arial"/>
                <a:cs typeface="Arial"/>
              </a:rPr>
              <a:t>m</a:t>
            </a:r>
            <a:endParaRPr lang="en-US" sz="2400" i="1" dirty="0" smtClean="0">
              <a:latin typeface="Arial"/>
              <a:cs typeface="Arial"/>
            </a:endParaRPr>
          </a:p>
        </p:txBody>
      </p:sp>
      <p:pic>
        <p:nvPicPr>
          <p:cNvPr id="21" name="Picture 20" descr="dyda15b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518"/>
          <a:stretch/>
        </p:blipFill>
        <p:spPr>
          <a:xfrm>
            <a:off x="-1" y="0"/>
            <a:ext cx="5226303" cy="29095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07669" y="1649664"/>
            <a:ext cx="383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Simulation: </a:t>
            </a:r>
            <a:r>
              <a:rPr lang="en-US" sz="2400" i="1" dirty="0" err="1" smtClean="0">
                <a:latin typeface="Arial"/>
                <a:cs typeface="Arial"/>
              </a:rPr>
              <a:t>Dyda</a:t>
            </a:r>
            <a:r>
              <a:rPr lang="en-US" sz="2400" i="1" dirty="0" smtClean="0">
                <a:latin typeface="Arial"/>
                <a:cs typeface="Arial"/>
              </a:rPr>
              <a:t> et al. ‘15</a:t>
            </a:r>
          </a:p>
        </p:txBody>
      </p:sp>
    </p:spTree>
    <p:extLst>
      <p:ext uri="{BB962C8B-B14F-4D97-AF65-F5344CB8AC3E}">
        <p14:creationId xmlns:p14="http://schemas.microsoft.com/office/powerpoint/2010/main" val="785328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3" y="524491"/>
            <a:ext cx="3541058" cy="10323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27177" y="725872"/>
            <a:ext cx="42395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Very rough, but weak function</a:t>
            </a:r>
          </a:p>
          <a:p>
            <a:r>
              <a:rPr lang="en-US" sz="2400" dirty="0" smtClean="0">
                <a:latin typeface="Arial"/>
                <a:cs typeface="Arial"/>
              </a:rPr>
              <a:t>due to rapid dipole fall off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48" y="2040226"/>
            <a:ext cx="722886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dirty="0" err="1" smtClean="0">
                <a:latin typeface="Arial"/>
                <a:cs typeface="Arial"/>
              </a:rPr>
              <a:t>kG</a:t>
            </a:r>
            <a:r>
              <a:rPr lang="en-US" sz="2400" dirty="0" smtClean="0">
                <a:latin typeface="Arial"/>
                <a:cs typeface="Arial"/>
              </a:rPr>
              <a:t> fields, 10</a:t>
            </a:r>
            <a:r>
              <a:rPr lang="en-US" sz="2400" baseline="30000" dirty="0" smtClean="0">
                <a:latin typeface="Arial"/>
                <a:cs typeface="Arial"/>
              </a:rPr>
              <a:t>-8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</a:t>
            </a:r>
            <a:r>
              <a:rPr lang="en-US" sz="2400" baseline="-25000" dirty="0" err="1">
                <a:latin typeface="Arial"/>
                <a:cs typeface="Arial"/>
              </a:rPr>
              <a:t>S</a:t>
            </a:r>
            <a:r>
              <a:rPr lang="en-US" sz="2400" baseline="-25000" dirty="0" err="1" smtClean="0">
                <a:latin typeface="Arial"/>
                <a:cs typeface="Arial"/>
              </a:rPr>
              <a:t>un</a:t>
            </a:r>
            <a:r>
              <a:rPr lang="en-US" sz="2400" baseline="-250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yr</a:t>
            </a:r>
            <a:r>
              <a:rPr lang="en-US" sz="2400" baseline="30000" dirty="0" smtClean="0">
                <a:latin typeface="Arial"/>
                <a:cs typeface="Arial"/>
              </a:rPr>
              <a:t>-1</a:t>
            </a:r>
            <a:r>
              <a:rPr lang="en-US" sz="2400" dirty="0" smtClean="0">
                <a:latin typeface="Arial"/>
                <a:cs typeface="Arial"/>
              </a:rPr>
              <a:t>, typically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 = 10-20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>
                <a:latin typeface="Arial"/>
                <a:cs typeface="Arial"/>
              </a:rPr>
              <a:t>S</a:t>
            </a:r>
            <a:r>
              <a:rPr lang="en-US" sz="2400" baseline="-25000" dirty="0" err="1" smtClean="0">
                <a:latin typeface="Arial"/>
                <a:cs typeface="Arial"/>
              </a:rPr>
              <a:t>un</a:t>
            </a:r>
            <a:endParaRPr lang="en-US" sz="2400" baseline="-25000" dirty="0" smtClean="0">
              <a:latin typeface="Arial"/>
              <a:cs typeface="Arial"/>
            </a:endParaRPr>
          </a:p>
          <a:p>
            <a:endParaRPr lang="en-US" sz="2400" baseline="-250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Consequences: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0706" y="3346823"/>
            <a:ext cx="708399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gas accretes along magnetic field lines (free-fall,</a:t>
            </a:r>
          </a:p>
          <a:p>
            <a:r>
              <a:rPr lang="en-US" sz="2400" dirty="0" smtClean="0">
                <a:latin typeface="Arial"/>
                <a:cs typeface="Arial"/>
              </a:rPr>
              <a:t>	accretion shock on surface)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magnetic field allows star to exert a non-zero </a:t>
            </a:r>
          </a:p>
          <a:p>
            <a:r>
              <a:rPr lang="en-US" sz="2400" dirty="0" smtClean="0">
                <a:latin typeface="Arial"/>
                <a:cs typeface="Arial"/>
              </a:rPr>
              <a:t>	torque on disk inner edge (in principle, star may </a:t>
            </a:r>
          </a:p>
          <a:p>
            <a:r>
              <a:rPr lang="en-US" sz="2400" dirty="0" smtClean="0">
                <a:latin typeface="Arial"/>
                <a:cs typeface="Arial"/>
              </a:rPr>
              <a:t>	spin down)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innermost disk is missing</a:t>
            </a:r>
          </a:p>
        </p:txBody>
      </p:sp>
    </p:spTree>
    <p:extLst>
      <p:ext uri="{BB962C8B-B14F-4D97-AF65-F5344CB8AC3E}">
        <p14:creationId xmlns:p14="http://schemas.microsoft.com/office/powerpoint/2010/main" val="211489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yda15a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" r="2775"/>
          <a:stretch/>
        </p:blipFill>
        <p:spPr>
          <a:xfrm>
            <a:off x="0" y="0"/>
            <a:ext cx="597647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3183" y="164351"/>
            <a:ext cx="287094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Interaction between</a:t>
            </a:r>
          </a:p>
          <a:p>
            <a:r>
              <a:rPr lang="en-US" sz="2400" dirty="0" smtClean="0">
                <a:latin typeface="Arial"/>
                <a:cs typeface="Arial"/>
              </a:rPr>
              <a:t>disk and stellar </a:t>
            </a:r>
          </a:p>
          <a:p>
            <a:r>
              <a:rPr lang="en-US" sz="2400" dirty="0" smtClean="0">
                <a:latin typeface="Arial"/>
                <a:cs typeface="Arial"/>
              </a:rPr>
              <a:t>field close to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m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r>
              <a:rPr lang="en-US" sz="2400" dirty="0" smtClean="0">
                <a:latin typeface="Arial"/>
                <a:cs typeface="Arial"/>
              </a:rPr>
              <a:t>favorable location</a:t>
            </a:r>
          </a:p>
          <a:p>
            <a:r>
              <a:rPr lang="en-US" sz="2400" dirty="0" smtClean="0">
                <a:latin typeface="Arial"/>
                <a:cs typeface="Arial"/>
              </a:rPr>
              <a:t>for launching </a:t>
            </a:r>
          </a:p>
          <a:p>
            <a:r>
              <a:rPr lang="en-US" sz="2400" b="1" dirty="0" smtClean="0">
                <a:latin typeface="Arial"/>
                <a:cs typeface="Arial"/>
              </a:rPr>
              <a:t>jets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30470" y="6081058"/>
            <a:ext cx="21428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Dyda</a:t>
            </a:r>
            <a:r>
              <a:rPr lang="en-US" sz="2400" i="1" dirty="0" smtClean="0">
                <a:latin typeface="Arial"/>
                <a:cs typeface="Arial"/>
              </a:rPr>
              <a:t> et al.’15</a:t>
            </a:r>
          </a:p>
        </p:txBody>
      </p:sp>
    </p:spTree>
    <p:extLst>
      <p:ext uri="{BB962C8B-B14F-4D97-AF65-F5344CB8AC3E}">
        <p14:creationId xmlns:p14="http://schemas.microsoft.com/office/powerpoint/2010/main" val="2114898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333373"/>
            <a:ext cx="9144000" cy="9525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Processes in Protoplanetary Disks</a:t>
            </a:r>
            <a:endParaRPr lang="en-US" sz="36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3250" y="1746250"/>
            <a:ext cx="590418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rPr>
              <a:t>Disk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Disk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Turbulence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Episodic accretion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Single particle evolution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Ice lines and persistent radial structure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Transient structures in disks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latin typeface="Arial"/>
                <a:cs typeface="Arial"/>
              </a:rPr>
              <a:t>Disk dispersal</a:t>
            </a:r>
          </a:p>
        </p:txBody>
      </p:sp>
    </p:spTree>
    <p:extLst>
      <p:ext uri="{BB962C8B-B14F-4D97-AF65-F5344CB8AC3E}">
        <p14:creationId xmlns:p14="http://schemas.microsoft.com/office/powerpoint/2010/main" val="276965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537882" y="537883"/>
            <a:ext cx="3107764" cy="310776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287929" y="1287930"/>
            <a:ext cx="1595717" cy="15957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67646" y="1643532"/>
            <a:ext cx="134469" cy="13446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064871" y="2005106"/>
            <a:ext cx="239059" cy="2390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9059" y="585560"/>
            <a:ext cx="43378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Another non-zero torque case</a:t>
            </a:r>
          </a:p>
          <a:p>
            <a:r>
              <a:rPr lang="en-US" sz="2400" dirty="0" smtClean="0">
                <a:latin typeface="Arial"/>
                <a:cs typeface="Arial"/>
              </a:rPr>
              <a:t>for </a:t>
            </a:r>
            <a:r>
              <a:rPr lang="en-US" sz="2400" b="1" dirty="0" err="1" smtClean="0">
                <a:latin typeface="Arial"/>
                <a:cs typeface="Arial"/>
              </a:rPr>
              <a:t>circumbinary</a:t>
            </a:r>
            <a:r>
              <a:rPr lang="en-US" sz="2400" b="1" dirty="0" smtClean="0">
                <a:latin typeface="Arial"/>
                <a:cs typeface="Arial"/>
              </a:rPr>
              <a:t> disks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49059" y="1464369"/>
            <a:ext cx="486748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Assume gravitational torques from</a:t>
            </a:r>
          </a:p>
          <a:p>
            <a:r>
              <a:rPr lang="en-US" sz="2400" dirty="0" smtClean="0">
                <a:latin typeface="Arial"/>
                <a:cs typeface="Arial"/>
              </a:rPr>
              <a:t>binary </a:t>
            </a:r>
            <a:r>
              <a:rPr lang="en-US" sz="2400" i="1" dirty="0" smtClean="0">
                <a:latin typeface="Arial"/>
                <a:cs typeface="Arial"/>
              </a:rPr>
              <a:t>completely </a:t>
            </a:r>
            <a:r>
              <a:rPr lang="en-US" sz="2400" dirty="0" smtClean="0">
                <a:latin typeface="Arial"/>
                <a:cs typeface="Arial"/>
              </a:rPr>
              <a:t>forbid inflow </a:t>
            </a:r>
          </a:p>
          <a:p>
            <a:r>
              <a:rPr lang="en-US" sz="2400" dirty="0" smtClean="0">
                <a:latin typeface="Arial"/>
                <a:cs typeface="Arial"/>
              </a:rPr>
              <a:t>through some inner radius r = </a:t>
            </a:r>
            <a:r>
              <a:rPr lang="en-US" sz="2400" dirty="0" err="1" smtClean="0">
                <a:latin typeface="Arial"/>
                <a:cs typeface="Arial"/>
              </a:rPr>
              <a:t>r</a:t>
            </a:r>
            <a:r>
              <a:rPr lang="en-US" sz="2400" baseline="-25000" dirty="0" err="1" smtClean="0">
                <a:latin typeface="Arial"/>
                <a:cs typeface="Arial"/>
              </a:rPr>
              <a:t>in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49059" y="2883647"/>
            <a:ext cx="10058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1D:</a:t>
            </a:r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9647" y="2765057"/>
            <a:ext cx="3167529" cy="85070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51918" y="4027402"/>
            <a:ext cx="840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Analytic Green’s function solution describing </a:t>
            </a:r>
            <a:r>
              <a:rPr lang="en-US" sz="2400" b="1" dirty="0" err="1" smtClean="0">
                <a:latin typeface="Arial"/>
                <a:cs typeface="Arial"/>
              </a:rPr>
              <a:t>decretion</a:t>
            </a:r>
            <a:r>
              <a:rPr lang="en-US" sz="2400" b="1" dirty="0" smtClean="0">
                <a:latin typeface="Arial"/>
                <a:cs typeface="Arial"/>
              </a:rPr>
              <a:t> disk</a:t>
            </a:r>
            <a:endParaRPr lang="en-US" sz="2400" dirty="0" smtClean="0"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6589" y="4631765"/>
            <a:ext cx="726352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disk L increases due to binary torque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both the mass and angular momentum eventually</a:t>
            </a:r>
            <a:endParaRPr lang="en-US" sz="2400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	flow outward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energy / angular momentum comes from binary,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smtClean="0">
                <a:latin typeface="Arial"/>
                <a:cs typeface="Arial"/>
              </a:rPr>
              <a:t>which shrinks</a:t>
            </a:r>
          </a:p>
        </p:txBody>
      </p:sp>
    </p:spTree>
    <p:extLst>
      <p:ext uri="{BB962C8B-B14F-4D97-AF65-F5344CB8AC3E}">
        <p14:creationId xmlns:p14="http://schemas.microsoft.com/office/powerpoint/2010/main" val="348704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5-03-08 at 8.13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36" y="209176"/>
            <a:ext cx="5537950" cy="5348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16707" y="224117"/>
            <a:ext cx="31774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Analytic solution </a:t>
            </a:r>
          </a:p>
          <a:p>
            <a:r>
              <a:rPr lang="en-US" sz="2400" i="1" dirty="0" smtClean="0">
                <a:latin typeface="Arial"/>
                <a:cs typeface="Arial"/>
              </a:rPr>
              <a:t>Pringle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91</a:t>
            </a:r>
          </a:p>
          <a:p>
            <a:endParaRPr lang="en-US" sz="2400" i="1" dirty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Prototype for “Type </a:t>
            </a:r>
          </a:p>
          <a:p>
            <a:r>
              <a:rPr lang="en-US" sz="2400" dirty="0" smtClean="0">
                <a:latin typeface="Arial"/>
                <a:cs typeface="Arial"/>
              </a:rPr>
              <a:t>II” planetary migration</a:t>
            </a:r>
          </a:p>
        </p:txBody>
      </p:sp>
    </p:spTree>
    <p:extLst>
      <p:ext uri="{BB962C8B-B14F-4D97-AF65-F5344CB8AC3E}">
        <p14:creationId xmlns:p14="http://schemas.microsoft.com/office/powerpoint/2010/main" val="8736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99529" y="312270"/>
            <a:ext cx="37587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Even in binaries</a:t>
            </a:r>
            <a:r>
              <a:rPr lang="en-US" sz="2400" dirty="0" smtClean="0">
                <a:latin typeface="Arial"/>
                <a:cs typeface="Arial"/>
              </a:rPr>
              <a:t>, gas can</a:t>
            </a:r>
          </a:p>
          <a:p>
            <a:r>
              <a:rPr lang="en-US" sz="2400" dirty="0" smtClean="0">
                <a:latin typeface="Arial"/>
                <a:cs typeface="Arial"/>
              </a:rPr>
              <a:t>flow across barrier and </a:t>
            </a:r>
          </a:p>
          <a:p>
            <a:r>
              <a:rPr lang="en-US" sz="2400" dirty="0" smtClean="0">
                <a:latin typeface="Arial"/>
                <a:cs typeface="Arial"/>
              </a:rPr>
              <a:t>be accreted / form smaller</a:t>
            </a:r>
          </a:p>
          <a:p>
            <a:r>
              <a:rPr lang="en-US" sz="2400" dirty="0" smtClean="0">
                <a:latin typeface="Arial"/>
                <a:cs typeface="Arial"/>
              </a:rPr>
              <a:t>disk around individual </a:t>
            </a:r>
          </a:p>
          <a:p>
            <a:r>
              <a:rPr lang="en-US" sz="2400" dirty="0" smtClean="0">
                <a:latin typeface="Arial"/>
                <a:cs typeface="Arial"/>
              </a:rPr>
              <a:t>stars</a:t>
            </a:r>
          </a:p>
          <a:p>
            <a:endParaRPr lang="en-US" sz="2400" dirty="0">
              <a:latin typeface="Arial"/>
              <a:cs typeface="Arial"/>
            </a:endParaRPr>
          </a:p>
          <a:p>
            <a:r>
              <a:rPr lang="en-US" sz="2400" i="1" dirty="0" err="1" smtClean="0">
                <a:latin typeface="Arial"/>
                <a:cs typeface="Arial"/>
              </a:rPr>
              <a:t>Artymowicz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Lubow</a:t>
            </a:r>
            <a:r>
              <a:rPr lang="en-US" sz="2400" i="1" dirty="0" smtClean="0">
                <a:latin typeface="Arial"/>
                <a:cs typeface="Arial"/>
              </a:rPr>
              <a:t> ‘96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48587" y="5027706"/>
            <a:ext cx="404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Simulation </a:t>
            </a:r>
            <a:r>
              <a:rPr lang="en-US" sz="2400" i="1" dirty="0" err="1" smtClean="0">
                <a:latin typeface="Arial"/>
                <a:cs typeface="Arial"/>
              </a:rPr>
              <a:t>Cuadra</a:t>
            </a:r>
            <a:r>
              <a:rPr lang="en-US" sz="2400" i="1" dirty="0" smtClean="0">
                <a:latin typeface="Arial"/>
                <a:cs typeface="Arial"/>
              </a:rPr>
              <a:t> et al. ‘09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99529" y="3272118"/>
            <a:ext cx="324680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Critical physics for 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massive planet growth</a:t>
            </a:r>
          </a:p>
          <a:p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and migration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6706" y="5901765"/>
            <a:ext cx="7335512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tx2"/>
                </a:solidFill>
                <a:latin typeface="Arial"/>
                <a:cs typeface="Arial"/>
              </a:rPr>
              <a:t>How does this operate with realistic disk turbulence?</a:t>
            </a:r>
          </a:p>
        </p:txBody>
      </p:sp>
      <p:pic>
        <p:nvPicPr>
          <p:cNvPr id="2" name="Picture 1" descr="Screen Shot 2015-03-18 at 6.1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9" y="312270"/>
            <a:ext cx="4326076" cy="434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400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29" y="1818715"/>
            <a:ext cx="3391647" cy="487762"/>
          </a:xfrm>
          <a:prstGeom prst="rect">
            <a:avLst/>
          </a:prstGeom>
        </p:spPr>
      </p:pic>
      <p:pic>
        <p:nvPicPr>
          <p:cNvPr id="5" name="Picture 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529" y="3530596"/>
            <a:ext cx="3346824" cy="4941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0236" y="648906"/>
            <a:ext cx="38341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 central problem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2235" y="1643530"/>
            <a:ext cx="399941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The gas orbital velocity</a:t>
            </a:r>
          </a:p>
          <a:p>
            <a:r>
              <a:rPr lang="en-US" sz="2400" dirty="0" smtClean="0">
                <a:latin typeface="Arial"/>
                <a:cs typeface="Arial"/>
              </a:rPr>
              <a:t>is accurately </a:t>
            </a:r>
            <a:r>
              <a:rPr lang="en-US" sz="2400" dirty="0" err="1" smtClean="0">
                <a:latin typeface="Arial"/>
                <a:cs typeface="Arial"/>
              </a:rPr>
              <a:t>Keplerian</a:t>
            </a:r>
            <a:endParaRPr lang="en-US" sz="2400" dirty="0" smtClean="0">
              <a:latin typeface="Arial"/>
              <a:cs typeface="Arial"/>
            </a:endParaRPr>
          </a:p>
          <a:p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Specific angular momentum</a:t>
            </a:r>
          </a:p>
          <a:p>
            <a:r>
              <a:rPr lang="en-US" sz="2400" dirty="0" smtClean="0">
                <a:latin typeface="Arial"/>
                <a:cs typeface="Arial"/>
              </a:rPr>
              <a:t>is robustly an increasing</a:t>
            </a:r>
          </a:p>
          <a:p>
            <a:r>
              <a:rPr lang="en-US" sz="2400" dirty="0" smtClean="0">
                <a:latin typeface="Arial"/>
                <a:cs typeface="Arial"/>
              </a:rPr>
              <a:t>function of radius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95036" y="4990353"/>
            <a:ext cx="5642140" cy="1200328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Even though lowest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energy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state favors </a:t>
            </a:r>
          </a:p>
          <a:p>
            <a:pPr algn="ctr"/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gas</a:t>
            </a:r>
            <a:r>
              <a:rPr lang="en-US" sz="2400" dirty="0">
                <a:solidFill>
                  <a:schemeClr val="bg2"/>
                </a:solidFill>
                <a:latin typeface="Arial"/>
                <a:cs typeface="Arial"/>
              </a:rPr>
              <a:t>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accreting on to the star, </a:t>
            </a:r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angular </a:t>
            </a:r>
          </a:p>
          <a:p>
            <a:pPr algn="ctr"/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momentum 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conservation forbids it</a:t>
            </a:r>
          </a:p>
        </p:txBody>
      </p:sp>
    </p:spTree>
    <p:extLst>
      <p:ext uri="{BB962C8B-B14F-4D97-AF65-F5344CB8AC3E}">
        <p14:creationId xmlns:p14="http://schemas.microsoft.com/office/powerpoint/2010/main" val="79707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0236" y="648906"/>
            <a:ext cx="38341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 central problem</a:t>
            </a:r>
          </a:p>
        </p:txBody>
      </p:sp>
      <p:pic>
        <p:nvPicPr>
          <p:cNvPr id="9" name="Picture 8" descr="Screen Shot 2015-02-25 at 12.29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26" y="1553498"/>
            <a:ext cx="4246219" cy="41390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060563" y="5737427"/>
            <a:ext cx="2542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latin typeface="Arial"/>
                <a:cs typeface="Arial"/>
              </a:rPr>
              <a:t>Hernandez et al. ‘07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8050" y="1553498"/>
            <a:ext cx="429065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Consistent with long observed</a:t>
            </a:r>
          </a:p>
          <a:p>
            <a:r>
              <a:rPr lang="en-US" sz="2400" dirty="0" smtClean="0">
                <a:latin typeface="Arial"/>
                <a:cs typeface="Arial"/>
              </a:rPr>
              <a:t>disk lifetimes – disks are </a:t>
            </a:r>
          </a:p>
          <a:p>
            <a:r>
              <a:rPr lang="en-US" sz="2400" dirty="0" smtClean="0">
                <a:latin typeface="Arial"/>
                <a:cs typeface="Arial"/>
              </a:rPr>
              <a:t>quasi-equilibrium structures </a:t>
            </a:r>
          </a:p>
          <a:p>
            <a:r>
              <a:rPr lang="en-US" sz="2400" dirty="0" smtClean="0">
                <a:latin typeface="Arial"/>
                <a:cs typeface="Arial"/>
              </a:rPr>
              <a:t>that evolve slowly compared </a:t>
            </a:r>
          </a:p>
          <a:p>
            <a:r>
              <a:rPr lang="en-US" sz="2400" dirty="0" smtClean="0">
                <a:latin typeface="Arial"/>
                <a:cs typeface="Arial"/>
              </a:rPr>
              <a:t>to dynamical time scale</a:t>
            </a:r>
          </a:p>
        </p:txBody>
      </p:sp>
    </p:spTree>
    <p:extLst>
      <p:ext uri="{BB962C8B-B14F-4D97-AF65-F5344CB8AC3E}">
        <p14:creationId xmlns:p14="http://schemas.microsoft.com/office/powerpoint/2010/main" val="2762903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80236" y="648906"/>
            <a:ext cx="3834103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Arial"/>
                <a:cs typeface="Arial"/>
              </a:rPr>
              <a:t>The central problem</a:t>
            </a:r>
          </a:p>
        </p:txBody>
      </p:sp>
      <p:sp>
        <p:nvSpPr>
          <p:cNvPr id="2" name="Trapezoid 1"/>
          <p:cNvSpPr/>
          <p:nvPr/>
        </p:nvSpPr>
        <p:spPr>
          <a:xfrm rot="16200000">
            <a:off x="1568823" y="2032000"/>
            <a:ext cx="1135530" cy="3092824"/>
          </a:xfrm>
          <a:prstGeom prst="trapezoid">
            <a:avLst/>
          </a:prstGeom>
          <a:solidFill>
            <a:srgbClr val="5E5E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rapezoid 6"/>
          <p:cNvSpPr/>
          <p:nvPr/>
        </p:nvSpPr>
        <p:spPr>
          <a:xfrm rot="16200000">
            <a:off x="6487458" y="2031999"/>
            <a:ext cx="1135530" cy="3092824"/>
          </a:xfrm>
          <a:prstGeom prst="trapezoid">
            <a:avLst/>
          </a:prstGeom>
          <a:solidFill>
            <a:srgbClr val="5E5E5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6379882" y="1344706"/>
            <a:ext cx="2211294" cy="2271059"/>
          </a:xfrm>
          <a:custGeom>
            <a:avLst/>
            <a:gdLst>
              <a:gd name="connsiteX0" fmla="*/ 0 w 2211294"/>
              <a:gd name="connsiteY0" fmla="*/ 2271059 h 2271059"/>
              <a:gd name="connsiteX1" fmla="*/ 537883 w 2211294"/>
              <a:gd name="connsiteY1" fmla="*/ 971176 h 2271059"/>
              <a:gd name="connsiteX2" fmla="*/ 2211294 w 2211294"/>
              <a:gd name="connsiteY2" fmla="*/ 0 h 2271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11294" h="2271059">
                <a:moveTo>
                  <a:pt x="0" y="2271059"/>
                </a:moveTo>
                <a:cubicBezTo>
                  <a:pt x="84667" y="1810372"/>
                  <a:pt x="169334" y="1349686"/>
                  <a:pt x="537883" y="971176"/>
                </a:cubicBezTo>
                <a:cubicBezTo>
                  <a:pt x="906432" y="592666"/>
                  <a:pt x="2211294" y="0"/>
                  <a:pt x="2211294" y="0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61883" y="3354295"/>
            <a:ext cx="1270000" cy="463176"/>
          </a:xfrm>
          <a:prstGeom prst="ellipse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554943" y="3242235"/>
            <a:ext cx="50800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450354" y="3962401"/>
            <a:ext cx="543856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86706" y="1852707"/>
            <a:ext cx="776941" cy="4482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5650" y="1419413"/>
            <a:ext cx="283623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Redistribution of 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momentum</a:t>
            </a:r>
          </a:p>
          <a:p>
            <a:r>
              <a:rPr lang="en-US" sz="2400" dirty="0" smtClean="0">
                <a:latin typeface="Arial"/>
                <a:cs typeface="Arial"/>
              </a:rPr>
              <a:t>within disk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90339" y="1419413"/>
            <a:ext cx="17240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Loss of 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</a:t>
            </a:r>
          </a:p>
          <a:p>
            <a:r>
              <a:rPr lang="en-US" sz="2400" dirty="0" smtClean="0">
                <a:latin typeface="Arial"/>
                <a:cs typeface="Arial"/>
              </a:rPr>
              <a:t>momentum</a:t>
            </a:r>
          </a:p>
          <a:p>
            <a:r>
              <a:rPr lang="en-US" sz="2400" dirty="0" smtClean="0">
                <a:latin typeface="Arial"/>
                <a:cs typeface="Arial"/>
              </a:rPr>
              <a:t>in a wind</a:t>
            </a:r>
          </a:p>
        </p:txBody>
      </p:sp>
      <p:sp>
        <p:nvSpPr>
          <p:cNvPr id="22" name="Oval 21"/>
          <p:cNvSpPr/>
          <p:nvPr/>
        </p:nvSpPr>
        <p:spPr>
          <a:xfrm>
            <a:off x="6364941" y="3085354"/>
            <a:ext cx="239059" cy="239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8471646" y="1233682"/>
            <a:ext cx="239059" cy="23905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04046" y="2608748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(1)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46505" y="813370"/>
            <a:ext cx="560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(2)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39" y="4473959"/>
            <a:ext cx="1524747" cy="428182"/>
          </a:xfrm>
          <a:prstGeom prst="rect">
            <a:avLst/>
          </a:prstGeom>
        </p:spPr>
      </p:pic>
      <p:pic>
        <p:nvPicPr>
          <p:cNvPr id="27" name="Picture 2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617" y="5871641"/>
            <a:ext cx="2939677" cy="407762"/>
          </a:xfrm>
          <a:prstGeom prst="rect">
            <a:avLst/>
          </a:prstGeom>
        </p:spPr>
      </p:pic>
      <p:sp>
        <p:nvSpPr>
          <p:cNvPr id="28" name="Down Arrow 27"/>
          <p:cNvSpPr/>
          <p:nvPr/>
        </p:nvSpPr>
        <p:spPr>
          <a:xfrm>
            <a:off x="6932706" y="5065060"/>
            <a:ext cx="418353" cy="582705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05296" y="4924938"/>
            <a:ext cx="1880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if field line is</a:t>
            </a:r>
          </a:p>
          <a:p>
            <a:r>
              <a:rPr lang="en-US" sz="2000" dirty="0" smtClean="0">
                <a:latin typeface="Arial"/>
                <a:cs typeface="Arial"/>
              </a:rPr>
              <a:t>like a rigid wire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0176" y="4432496"/>
            <a:ext cx="3292338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“Viscous” disk: angular </a:t>
            </a:r>
          </a:p>
          <a:p>
            <a:r>
              <a:rPr lang="en-US" sz="2400" dirty="0" smtClean="0">
                <a:latin typeface="Arial"/>
                <a:cs typeface="Arial"/>
              </a:rPr>
              <a:t>momentum mixed by </a:t>
            </a:r>
          </a:p>
          <a:p>
            <a:r>
              <a:rPr lang="en-US" sz="2400" dirty="0" smtClean="0">
                <a:latin typeface="Arial"/>
                <a:cs typeface="Arial"/>
              </a:rPr>
              <a:t>internal turbulence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05118" y="5901282"/>
            <a:ext cx="3365825" cy="46166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2"/>
                </a:solidFill>
                <a:latin typeface="Arial"/>
                <a:cs typeface="Arial"/>
              </a:rPr>
              <a:t>Not</a:t>
            </a:r>
            <a:r>
              <a:rPr lang="en-US" sz="2400" dirty="0" smtClean="0">
                <a:solidFill>
                  <a:schemeClr val="bg2"/>
                </a:solidFill>
                <a:latin typeface="Arial"/>
                <a:cs typeface="Arial"/>
              </a:rPr>
              <a:t> mutually exclusive</a:t>
            </a:r>
            <a:r>
              <a:rPr lang="en-US" sz="2400" dirty="0" smtClean="0">
                <a:latin typeface="Arial"/>
                <a:cs typeface="Arial"/>
              </a:rPr>
              <a:t>!</a:t>
            </a:r>
            <a:endParaRPr lang="en-US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9829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600007" y="333374"/>
            <a:ext cx="3543993" cy="7955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Arial"/>
                <a:cs typeface="Arial"/>
              </a:rPr>
              <a:t>Classical disks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3176" y="1427638"/>
            <a:ext cx="81253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Arial"/>
                <a:cs typeface="Arial"/>
              </a:rPr>
              <a:t>Lynden-Bell &amp; Pringle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74; </a:t>
            </a:r>
            <a:r>
              <a:rPr lang="en-US" sz="2400" i="1" dirty="0" err="1" smtClean="0">
                <a:latin typeface="Arial"/>
                <a:cs typeface="Arial"/>
              </a:rPr>
              <a:t>Shakura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Sunyaev</a:t>
            </a:r>
            <a:r>
              <a:rPr lang="en-US" sz="2400" i="1" dirty="0" smtClean="0">
                <a:latin typeface="Arial"/>
                <a:cs typeface="Arial"/>
              </a:rPr>
              <a:t> </a:t>
            </a:r>
            <a:r>
              <a:rPr lang="fr-FR" sz="2400" i="1" dirty="0" smtClean="0">
                <a:latin typeface="Arial"/>
                <a:cs typeface="Arial"/>
              </a:rPr>
              <a:t>’</a:t>
            </a:r>
            <a:r>
              <a:rPr lang="en-US" sz="2400" i="1" dirty="0" smtClean="0">
                <a:latin typeface="Arial"/>
                <a:cs typeface="Arial"/>
              </a:rPr>
              <a:t>73 </a:t>
            </a:r>
            <a:r>
              <a:rPr lang="en-US" sz="2400" dirty="0" smtClean="0">
                <a:latin typeface="Arial"/>
                <a:cs typeface="Arial"/>
              </a:rPr>
              <a:t>theory:</a:t>
            </a:r>
            <a:endParaRPr lang="en-US" sz="2400" i="1" dirty="0" smtClean="0"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6941" y="2025285"/>
            <a:ext cx="821250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disk is geometrically thin (h/r &lt;&lt; 1), axisymmetric, planar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latin typeface="Arial"/>
                <a:cs typeface="Arial"/>
              </a:rPr>
              <a:t>angular momentum redistribution is modeled as a </a:t>
            </a:r>
          </a:p>
          <a:p>
            <a:r>
              <a:rPr lang="en-US" sz="2400" dirty="0">
                <a:latin typeface="Arial"/>
                <a:cs typeface="Arial"/>
              </a:rPr>
              <a:t>	</a:t>
            </a:r>
            <a:r>
              <a:rPr lang="en-US" sz="2400" dirty="0" err="1" smtClean="0">
                <a:latin typeface="Arial"/>
                <a:cs typeface="Arial"/>
              </a:rPr>
              <a:t>Navier</a:t>
            </a:r>
            <a:r>
              <a:rPr lang="en-US" sz="2400" dirty="0" smtClean="0">
                <a:latin typeface="Arial"/>
                <a:cs typeface="Arial"/>
              </a:rPr>
              <a:t>-Stokes shear viscosity (kinematic viscosity </a:t>
            </a:r>
            <a:r>
              <a:rPr lang="en-US" sz="2400" dirty="0" smtClean="0">
                <a:latin typeface="Symbol" charset="2"/>
                <a:cs typeface="Symbol" charset="2"/>
              </a:rPr>
              <a:t>n</a:t>
            </a:r>
            <a:r>
              <a:rPr lang="en-US" sz="2400" dirty="0" smtClean="0">
                <a:latin typeface="Arial"/>
                <a:cs typeface="Arial"/>
              </a:rPr>
              <a:t>)</a:t>
            </a: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0" y="3518992"/>
            <a:ext cx="2928471" cy="679194"/>
          </a:xfrm>
          <a:prstGeom prst="rect">
            <a:avLst/>
          </a:prstGeom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471" y="4319449"/>
            <a:ext cx="5468470" cy="699456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0" y="5577789"/>
            <a:ext cx="2928471" cy="692856"/>
          </a:xfrm>
          <a:prstGeom prst="rect">
            <a:avLst/>
          </a:prstGeom>
        </p:spPr>
      </p:pic>
      <p:sp>
        <p:nvSpPr>
          <p:cNvPr id="14" name="Left Brace 13"/>
          <p:cNvSpPr/>
          <p:nvPr/>
        </p:nvSpPr>
        <p:spPr>
          <a:xfrm>
            <a:off x="2480233" y="3489110"/>
            <a:ext cx="283883" cy="1499913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498" y="3419363"/>
            <a:ext cx="19297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continuity +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</a:t>
            </a:r>
          </a:p>
          <a:p>
            <a:r>
              <a:rPr lang="en-US" sz="2400" dirty="0" smtClean="0">
                <a:latin typeface="Arial"/>
                <a:cs typeface="Arial"/>
              </a:rPr>
              <a:t>momentum</a:t>
            </a:r>
          </a:p>
          <a:p>
            <a:r>
              <a:rPr lang="en-US" sz="2400" dirty="0" smtClean="0">
                <a:latin typeface="Arial"/>
                <a:cs typeface="Arial"/>
              </a:rPr>
              <a:t>conservation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849" y="5484471"/>
            <a:ext cx="44807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specification of the torque G – </a:t>
            </a:r>
          </a:p>
          <a:p>
            <a:r>
              <a:rPr lang="en-US" sz="2400" b="1" dirty="0" smtClean="0">
                <a:latin typeface="Arial"/>
                <a:cs typeface="Arial"/>
              </a:rPr>
              <a:t>local</a:t>
            </a:r>
            <a:r>
              <a:rPr lang="en-US" sz="2400" dirty="0" smtClean="0">
                <a:latin typeface="Arial"/>
                <a:cs typeface="Arial"/>
              </a:rPr>
              <a:t>, scales linearly with shear</a:t>
            </a:r>
            <a:endParaRPr lang="en-US" sz="2400" b="1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50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471" y="463550"/>
            <a:ext cx="5229412" cy="957808"/>
          </a:xfrm>
          <a:prstGeom prst="rect">
            <a:avLst/>
          </a:prstGeom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13765" y="463550"/>
            <a:ext cx="2734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latin typeface="Arial"/>
                <a:cs typeface="Arial"/>
              </a:rPr>
              <a:t>Keplerian</a:t>
            </a:r>
            <a:r>
              <a:rPr lang="en-US" sz="2400" dirty="0" smtClean="0">
                <a:latin typeface="Arial"/>
                <a:cs typeface="Arial"/>
              </a:rPr>
              <a:t> potential</a:t>
            </a:r>
          </a:p>
          <a:p>
            <a:r>
              <a:rPr lang="en-US" sz="2400" dirty="0" smtClean="0">
                <a:latin typeface="Arial"/>
                <a:cs typeface="Arial"/>
              </a:rPr>
              <a:t>specializes to…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3257176" y="298824"/>
            <a:ext cx="5617883" cy="12849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5413" y="1822824"/>
            <a:ext cx="54421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Diffusive evolution of surface density </a:t>
            </a:r>
            <a:r>
              <a:rPr lang="en-US" sz="2400" dirty="0" smtClean="0">
                <a:latin typeface="Symbol" charset="2"/>
                <a:cs typeface="Symbol" charset="2"/>
              </a:rPr>
              <a:t>S</a:t>
            </a:r>
            <a:endParaRPr lang="en-US" sz="2400" dirty="0">
              <a:latin typeface="Arial"/>
              <a:cs typeface="Arial"/>
            </a:endParaRPr>
          </a:p>
          <a:p>
            <a:endParaRPr lang="en-US" sz="2400" dirty="0" smtClean="0">
              <a:latin typeface="Arial"/>
              <a:cs typeface="Arial"/>
            </a:endParaRPr>
          </a:p>
          <a:p>
            <a:r>
              <a:rPr lang="en-US" sz="2400" dirty="0" smtClean="0">
                <a:latin typeface="Arial"/>
                <a:cs typeface="Arial"/>
              </a:rPr>
              <a:t>Viscous time scale:</a:t>
            </a:r>
          </a:p>
        </p:txBody>
      </p:sp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259" y="2568264"/>
            <a:ext cx="1642035" cy="454888"/>
          </a:xfrm>
          <a:prstGeom prst="rect">
            <a:avLst/>
          </a:prstGeom>
        </p:spPr>
      </p:pic>
      <p:pic>
        <p:nvPicPr>
          <p:cNvPr id="17" name="Picture 16" descr="figure_Ch3_analytic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2396" r="2179" b="34642"/>
          <a:stretch/>
        </p:blipFill>
        <p:spPr>
          <a:xfrm>
            <a:off x="134473" y="3272117"/>
            <a:ext cx="5155688" cy="348129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387302" y="3227295"/>
            <a:ext cx="365211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Green’s function solution:</a:t>
            </a:r>
          </a:p>
          <a:p>
            <a:r>
              <a:rPr lang="en-US" sz="2400" dirty="0" smtClean="0">
                <a:latin typeface="Arial"/>
                <a:cs typeface="Arial"/>
              </a:rPr>
              <a:t>mass flows to r = 0, while</a:t>
            </a:r>
          </a:p>
          <a:p>
            <a:r>
              <a:rPr lang="en-US" sz="2400" dirty="0" smtClean="0">
                <a:latin typeface="Arial"/>
                <a:cs typeface="Arial"/>
              </a:rPr>
              <a:t>angular momentum </a:t>
            </a:r>
          </a:p>
          <a:p>
            <a:r>
              <a:rPr lang="en-US" sz="2400" dirty="0" smtClean="0">
                <a:latin typeface="Arial"/>
                <a:cs typeface="Arial"/>
              </a:rPr>
              <a:t>carried by tail of mass</a:t>
            </a:r>
          </a:p>
          <a:p>
            <a:r>
              <a:rPr lang="en-US" sz="2400" dirty="0" smtClean="0">
                <a:latin typeface="Arial"/>
                <a:cs typeface="Arial"/>
              </a:rPr>
              <a:t>to infinity</a:t>
            </a:r>
          </a:p>
        </p:txBody>
      </p:sp>
    </p:spTree>
    <p:extLst>
      <p:ext uri="{BB962C8B-B14F-4D97-AF65-F5344CB8AC3E}">
        <p14:creationId xmlns:p14="http://schemas.microsoft.com/office/powerpoint/2010/main" val="2861554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3176" y="478118"/>
            <a:ext cx="2613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In steady-state, if: </a:t>
            </a:r>
          </a:p>
        </p:txBody>
      </p:sp>
      <p:pic>
        <p:nvPicPr>
          <p:cNvPr id="4" name="Picture 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060" y="500903"/>
            <a:ext cx="1270000" cy="3429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176" y="457930"/>
            <a:ext cx="3585882" cy="48185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601884" y="552824"/>
            <a:ext cx="478117" cy="312254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90" y="1697710"/>
            <a:ext cx="6708588" cy="8150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8426" y="1107158"/>
            <a:ext cx="536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Also have explicit self-similar solution:</a:t>
            </a: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92" y="3869763"/>
            <a:ext cx="2112313" cy="1405591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637" y="3353675"/>
            <a:ext cx="1475068" cy="347627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376" y="2820497"/>
            <a:ext cx="1186329" cy="342923"/>
          </a:xfrm>
          <a:prstGeom prst="rect">
            <a:avLst/>
          </a:prstGeom>
        </p:spPr>
      </p:pic>
      <p:pic>
        <p:nvPicPr>
          <p:cNvPr id="16" name="Picture 15" descr="figure_Ch3_selfsimilar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67" r="2832" b="35949"/>
          <a:stretch/>
        </p:blipFill>
        <p:spPr>
          <a:xfrm>
            <a:off x="170621" y="2820497"/>
            <a:ext cx="5857106" cy="366397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248341" y="5668415"/>
            <a:ext cx="25968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Simple model to </a:t>
            </a:r>
          </a:p>
          <a:p>
            <a:r>
              <a:rPr lang="en-US" sz="2400" dirty="0" smtClean="0">
                <a:latin typeface="Arial"/>
                <a:cs typeface="Arial"/>
              </a:rPr>
              <a:t>fit to observations</a:t>
            </a:r>
          </a:p>
        </p:txBody>
      </p:sp>
    </p:spTree>
    <p:extLst>
      <p:ext uri="{BB962C8B-B14F-4D97-AF65-F5344CB8AC3E}">
        <p14:creationId xmlns:p14="http://schemas.microsoft.com/office/powerpoint/2010/main" val="121386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8118" y="404923"/>
            <a:ext cx="60518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 applicable is classical disk theory?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8118" y="1135529"/>
            <a:ext cx="8004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Angular momentum transport is </a:t>
            </a:r>
            <a:r>
              <a:rPr lang="en-US" sz="2400" i="1" dirty="0" smtClean="0">
                <a:latin typeface="Arial"/>
                <a:cs typeface="Arial"/>
              </a:rPr>
              <a:t>not</a:t>
            </a:r>
            <a:r>
              <a:rPr lang="en-US" sz="2400" dirty="0" smtClean="0">
                <a:latin typeface="Arial"/>
                <a:cs typeface="Arial"/>
              </a:rPr>
              <a:t> due to real “viscosity”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1075774" y="2315884"/>
            <a:ext cx="537882" cy="34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975233" y="2315884"/>
            <a:ext cx="537882" cy="34364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7145" y="2674472"/>
            <a:ext cx="11965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~km s</a:t>
            </a:r>
            <a:r>
              <a:rPr lang="en-US" sz="2400" baseline="30000" dirty="0" smtClean="0">
                <a:latin typeface="Arial"/>
                <a:cs typeface="Arial"/>
              </a:rPr>
              <a:t>-1</a:t>
            </a:r>
            <a:endParaRPr lang="en-US" sz="2400" dirty="0" smtClean="0">
              <a:latin typeface="Arial"/>
              <a:cs typeface="Arial"/>
            </a:endParaRPr>
          </a:p>
        </p:txBody>
      </p:sp>
      <p:pic>
        <p:nvPicPr>
          <p:cNvPr id="21" name="Picture 20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56" y="1828114"/>
            <a:ext cx="4049059" cy="395538"/>
          </a:xfrm>
          <a:prstGeom prst="rect">
            <a:avLst/>
          </a:prstGeom>
        </p:spPr>
      </p:pic>
      <p:sp>
        <p:nvSpPr>
          <p:cNvPr id="22" name="Right Arrow 21"/>
          <p:cNvSpPr/>
          <p:nvPr/>
        </p:nvSpPr>
        <p:spPr>
          <a:xfrm>
            <a:off x="4930598" y="1900235"/>
            <a:ext cx="612589" cy="313765"/>
          </a:xfrm>
          <a:prstGeom prst="rightArrow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3" name="Picture 2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993" y="1801601"/>
            <a:ext cx="3077882" cy="42205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975233" y="2667756"/>
            <a:ext cx="1202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~10 cm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7656" y="3331882"/>
            <a:ext cx="82432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/>
                <a:cs typeface="Arial"/>
              </a:rPr>
              <a:t>However</a:t>
            </a:r>
            <a:r>
              <a:rPr lang="en-US" sz="2400" dirty="0" smtClean="0">
                <a:latin typeface="Arial"/>
                <a:cs typeface="Arial"/>
              </a:rPr>
              <a:t>, obtain same one-dimensional evolution equation</a:t>
            </a:r>
          </a:p>
          <a:p>
            <a:r>
              <a:rPr lang="en-US" sz="2400" dirty="0" smtClean="0">
                <a:latin typeface="Arial"/>
                <a:cs typeface="Arial"/>
              </a:rPr>
              <a:t>if transport is due to an average turbulent stress, provided</a:t>
            </a:r>
          </a:p>
          <a:p>
            <a:r>
              <a:rPr lang="en-US" sz="2400" dirty="0" smtClean="0">
                <a:latin typeface="Arial"/>
                <a:cs typeface="Arial"/>
              </a:rPr>
              <a:t>it is locally defined. e.g. for a fluid with magnetic fields,</a:t>
            </a:r>
          </a:p>
        </p:txBody>
      </p:sp>
      <p:pic>
        <p:nvPicPr>
          <p:cNvPr id="26" name="Picture 2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774" y="4805142"/>
            <a:ext cx="3765176" cy="826931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84588" y="4858507"/>
            <a:ext cx="38049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Arial"/>
                <a:cs typeface="Arial"/>
              </a:rPr>
              <a:t>transport from fluid (“Reynolds”)</a:t>
            </a:r>
          </a:p>
          <a:p>
            <a:r>
              <a:rPr lang="en-US" sz="2000" dirty="0" smtClean="0">
                <a:latin typeface="Arial"/>
                <a:cs typeface="Arial"/>
              </a:rPr>
              <a:t>and magnetic (“Maxwell”) stress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84588" y="5835285"/>
            <a:ext cx="35973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 smtClean="0">
                <a:latin typeface="Arial"/>
                <a:cs typeface="Arial"/>
              </a:rPr>
              <a:t>Balbus</a:t>
            </a:r>
            <a:r>
              <a:rPr lang="en-US" sz="2400" i="1" dirty="0" smtClean="0">
                <a:latin typeface="Arial"/>
                <a:cs typeface="Arial"/>
              </a:rPr>
              <a:t> &amp; </a:t>
            </a:r>
            <a:r>
              <a:rPr lang="en-US" sz="2400" i="1" dirty="0" err="1" smtClean="0">
                <a:latin typeface="Arial"/>
                <a:cs typeface="Arial"/>
              </a:rPr>
              <a:t>Papaloizou</a:t>
            </a:r>
            <a:r>
              <a:rPr lang="en-US" sz="2400" i="1" dirty="0" smtClean="0">
                <a:latin typeface="Arial"/>
                <a:cs typeface="Arial"/>
              </a:rPr>
              <a:t> ‘99</a:t>
            </a:r>
          </a:p>
        </p:txBody>
      </p:sp>
      <p:pic>
        <p:nvPicPr>
          <p:cNvPr id="29" name="Picture 28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33" y="6059283"/>
            <a:ext cx="533400" cy="327313"/>
          </a:xfrm>
          <a:prstGeom prst="rect">
            <a:avLst/>
          </a:prstGeom>
        </p:spPr>
      </p:pic>
      <p:cxnSp>
        <p:nvCxnSpPr>
          <p:cNvPr id="31" name="Straight Arrow Connector 30"/>
          <p:cNvCxnSpPr/>
          <p:nvPr/>
        </p:nvCxnSpPr>
        <p:spPr>
          <a:xfrm>
            <a:off x="1255059" y="5408706"/>
            <a:ext cx="0" cy="5609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3411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rgbClr val="C8C8C8"/>
      </a:dk1>
      <a:lt1>
        <a:srgbClr val="3E3E3E"/>
      </a:lt1>
      <a:dk2>
        <a:srgbClr val="121790"/>
      </a:dk2>
      <a:lt2>
        <a:srgbClr val="8D2E86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solidFill>
            <a:schemeClr val="tx1"/>
          </a:solidFill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/>
            <a:cs typeface="Arial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9365</TotalTime>
  <Words>977</Words>
  <Application>Microsoft Macintosh PowerPoint</Application>
  <PresentationFormat>On-screen Show (4:3)</PresentationFormat>
  <Paragraphs>218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Boulder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Phil Armitage</dc:creator>
  <cp:lastModifiedBy>Phil Armitage</cp:lastModifiedBy>
  <cp:revision>288</cp:revision>
  <dcterms:created xsi:type="dcterms:W3CDTF">2013-03-07T13:35:34Z</dcterms:created>
  <dcterms:modified xsi:type="dcterms:W3CDTF">2015-03-18T17:20:00Z</dcterms:modified>
</cp:coreProperties>
</file>