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83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4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141D8B"/>
    <a:srgbClr val="5F5F5F"/>
    <a:srgbClr val="5E5E5E"/>
    <a:srgbClr val="4B4B4B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68" d="100"/>
          <a:sy n="68" d="100"/>
        </p:scale>
        <p:origin x="-15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7CC8-876B-2547-9334-A3B902B5682F}" type="datetimeFigureOut">
              <a:rPr lang="en-US" smtClean="0"/>
              <a:pPr/>
              <a:t>3/18/15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1968-E1D4-164C-AA41-B1BD58716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7CC8-876B-2547-9334-A3B902B5682F}" type="datetimeFigureOut">
              <a:rPr lang="en-US" smtClean="0"/>
              <a:pPr/>
              <a:t>3/18/15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1968-E1D4-164C-AA41-B1BD58716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7CC8-876B-2547-9334-A3B902B5682F}" type="datetimeFigureOut">
              <a:rPr lang="en-US" smtClean="0"/>
              <a:pPr/>
              <a:t>3/18/15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1968-E1D4-164C-AA41-B1BD58716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7CC8-876B-2547-9334-A3B902B5682F}" type="datetimeFigureOut">
              <a:rPr lang="en-US" smtClean="0"/>
              <a:pPr/>
              <a:t>3/18/15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1968-E1D4-164C-AA41-B1BD58716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7CC8-876B-2547-9334-A3B902B5682F}" type="datetimeFigureOut">
              <a:rPr lang="en-US" smtClean="0"/>
              <a:pPr/>
              <a:t>3/18/15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1968-E1D4-164C-AA41-B1BD58716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7CC8-876B-2547-9334-A3B902B5682F}" type="datetimeFigureOut">
              <a:rPr lang="en-US" smtClean="0"/>
              <a:pPr/>
              <a:t>3/18/15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1968-E1D4-164C-AA41-B1BD58716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7CC8-876B-2547-9334-A3B902B5682F}" type="datetimeFigureOut">
              <a:rPr lang="en-US" smtClean="0"/>
              <a:pPr/>
              <a:t>3/18/15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1968-E1D4-164C-AA41-B1BD58716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7CC8-876B-2547-9334-A3B902B5682F}" type="datetimeFigureOut">
              <a:rPr lang="en-US" smtClean="0"/>
              <a:pPr/>
              <a:t>3/18/15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1968-E1D4-164C-AA41-B1BD58716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7CC8-876B-2547-9334-A3B902B5682F}" type="datetimeFigureOut">
              <a:rPr lang="en-US" smtClean="0"/>
              <a:pPr/>
              <a:t>3/18/15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1968-E1D4-164C-AA41-B1BD58716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7CC8-876B-2547-9334-A3B902B5682F}" type="datetimeFigureOut">
              <a:rPr lang="en-US" smtClean="0"/>
              <a:pPr/>
              <a:t>3/18/15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1968-E1D4-164C-AA41-B1BD58716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7CC8-876B-2547-9334-A3B902B5682F}" type="datetimeFigureOut">
              <a:rPr lang="en-US" smtClean="0"/>
              <a:pPr/>
              <a:t>3/18/15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1968-E1D4-164C-AA41-B1BD58716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  <a:lumOff val="3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D7CC8-876B-2547-9334-A3B902B5682F}" type="datetimeFigureOut">
              <a:rPr lang="en-US" smtClean="0"/>
              <a:pPr/>
              <a:t>3/18/15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21968-E1D4-164C-AA41-B1BD58716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5" Type="http://schemas.openxmlformats.org/officeDocument/2006/relationships/image" Target="../media/image28.emf"/><Relationship Id="rId6" Type="http://schemas.openxmlformats.org/officeDocument/2006/relationships/image" Target="../media/image29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emf"/><Relationship Id="rId3" Type="http://schemas.openxmlformats.org/officeDocument/2006/relationships/image" Target="../media/image38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emf"/><Relationship Id="rId3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  <a:lumOff val="3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33373"/>
            <a:ext cx="9144000" cy="9525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Processes in Protoplanetary Disks</a:t>
            </a:r>
            <a:endParaRPr lang="en-US" sz="3600" dirty="0">
              <a:solidFill>
                <a:schemeClr val="bg1">
                  <a:lumMod val="20000"/>
                  <a:lumOff val="8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1" name="Picture 10" descr="Screen Shot 2015-02-21 at 9.50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25" y="1793875"/>
            <a:ext cx="2134441" cy="1936750"/>
          </a:xfrm>
          <a:prstGeom prst="rect">
            <a:avLst/>
          </a:prstGeom>
        </p:spPr>
      </p:pic>
      <p:pic>
        <p:nvPicPr>
          <p:cNvPr id="12" name="Picture 11" descr="Screen Shot 2015-02-21 at 9.51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033" y="1793875"/>
            <a:ext cx="2235422" cy="1936750"/>
          </a:xfrm>
          <a:prstGeom prst="rect">
            <a:avLst/>
          </a:prstGeom>
        </p:spPr>
      </p:pic>
      <p:pic>
        <p:nvPicPr>
          <p:cNvPr id="13" name="Picture 12" descr="Screen Shot 2015-02-21 at 9.51.0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27" y="4016375"/>
            <a:ext cx="2126639" cy="180826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238875" y="5409141"/>
            <a:ext cx="20796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i="1" dirty="0" smtClean="0">
                <a:latin typeface="Arial"/>
                <a:cs typeface="Arial"/>
              </a:rPr>
              <a:t>Phil Armitage</a:t>
            </a:r>
          </a:p>
          <a:p>
            <a:pPr algn="r"/>
            <a:r>
              <a:rPr lang="en-US" sz="2400" i="1" dirty="0" smtClean="0">
                <a:latin typeface="Arial"/>
                <a:cs typeface="Arial"/>
              </a:rPr>
              <a:t>Colorado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3224" y="671837"/>
            <a:ext cx="4799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A specific example: </a:t>
            </a:r>
            <a:r>
              <a:rPr lang="en-US" sz="2400" dirty="0" smtClean="0">
                <a:latin typeface="Symbol" charset="2"/>
                <a:cs typeface="Symbol" charset="2"/>
              </a:rPr>
              <a:t>S</a:t>
            </a:r>
            <a:r>
              <a:rPr lang="en-US" sz="2400" dirty="0" smtClean="0">
                <a:cs typeface="Symbol" charset="2"/>
              </a:rPr>
              <a:t> ~ r</a:t>
            </a:r>
            <a:r>
              <a:rPr lang="en-US" sz="2400" baseline="30000" dirty="0" smtClean="0">
                <a:cs typeface="Symbol" charset="2"/>
              </a:rPr>
              <a:t>-1</a:t>
            </a:r>
            <a:r>
              <a:rPr lang="en-US" sz="2400" dirty="0" smtClean="0">
                <a:cs typeface="Symbol" charset="2"/>
              </a:rPr>
              <a:t>, </a:t>
            </a:r>
            <a:r>
              <a:rPr lang="en-US" sz="2400" dirty="0" err="1" smtClean="0">
                <a:cs typeface="Symbol" charset="2"/>
              </a:rPr>
              <a:t>T</a:t>
            </a:r>
            <a:r>
              <a:rPr lang="en-US" sz="2400" baseline="-25000" dirty="0" err="1" smtClean="0">
                <a:cs typeface="Symbol" charset="2"/>
              </a:rPr>
              <a:t>c</a:t>
            </a:r>
            <a:r>
              <a:rPr lang="en-US" sz="2400" dirty="0" smtClean="0">
                <a:cs typeface="Symbol" charset="2"/>
              </a:rPr>
              <a:t> ~ r</a:t>
            </a:r>
            <a:r>
              <a:rPr lang="en-US" sz="2400" baseline="30000" dirty="0" smtClean="0">
                <a:cs typeface="Symbol" charset="2"/>
              </a:rPr>
              <a:t>-1/2</a:t>
            </a:r>
            <a:endParaRPr lang="en-US" sz="2400" dirty="0" smtClean="0">
              <a:latin typeface="Arial"/>
              <a:cs typeface="Arial"/>
            </a:endParaRP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194" y="1298319"/>
            <a:ext cx="3733338" cy="10331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3224" y="2616214"/>
            <a:ext cx="53270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A</a:t>
            </a:r>
            <a:r>
              <a:rPr lang="en-US" sz="2400" dirty="0" smtClean="0">
                <a:latin typeface="Arial"/>
                <a:cs typeface="Arial"/>
              </a:rPr>
              <a:t>t 1 AU, if (h/r) = 0.03:</a:t>
            </a:r>
          </a:p>
          <a:p>
            <a:endParaRPr lang="en-US" sz="2400" dirty="0">
              <a:latin typeface="Arial"/>
              <a:cs typeface="Arial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gas is sub-</a:t>
            </a:r>
            <a:r>
              <a:rPr lang="en-US" sz="2400" dirty="0" err="1" smtClean="0">
                <a:latin typeface="Arial"/>
                <a:cs typeface="Arial"/>
              </a:rPr>
              <a:t>Keplerian</a:t>
            </a:r>
            <a:r>
              <a:rPr lang="en-US" sz="2400" dirty="0" smtClean="0">
                <a:latin typeface="Arial"/>
                <a:cs typeface="Arial"/>
              </a:rPr>
              <a:t> by ~0.25%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|</a:t>
            </a:r>
            <a:r>
              <a:rPr lang="en-US" sz="2400" dirty="0" err="1" smtClean="0">
                <a:latin typeface="Arial"/>
                <a:cs typeface="Arial"/>
              </a:rPr>
              <a:t>v</a:t>
            </a:r>
            <a:r>
              <a:rPr lang="en-US" sz="2400" baseline="-25000" dirty="0" err="1" smtClean="0">
                <a:latin typeface="Symbol" charset="2"/>
                <a:cs typeface="Symbol" charset="2"/>
              </a:rPr>
              <a:t>f</a:t>
            </a:r>
            <a:r>
              <a:rPr lang="en-US" sz="2400" dirty="0" smtClean="0">
                <a:latin typeface="Symbol" charset="2"/>
                <a:cs typeface="Symbol" charset="2"/>
              </a:rPr>
              <a:t> </a:t>
            </a:r>
            <a:r>
              <a:rPr lang="en-US" sz="2400" dirty="0" smtClean="0">
                <a:cs typeface="Symbol" charset="2"/>
              </a:rPr>
              <a:t>– </a:t>
            </a:r>
            <a:r>
              <a:rPr lang="en-US" sz="2400" dirty="0" err="1" smtClean="0">
                <a:cs typeface="Symbol" charset="2"/>
              </a:rPr>
              <a:t>v</a:t>
            </a:r>
            <a:r>
              <a:rPr lang="en-US" sz="2400" baseline="-25000" dirty="0" err="1" smtClean="0">
                <a:cs typeface="Symbol" charset="2"/>
              </a:rPr>
              <a:t>K</a:t>
            </a:r>
            <a:r>
              <a:rPr lang="en-US" sz="2400" dirty="0" smtClean="0">
                <a:cs typeface="Symbol" charset="2"/>
              </a:rPr>
              <a:t>| ~ 70 ms</a:t>
            </a:r>
            <a:r>
              <a:rPr lang="en-US" sz="2400" baseline="30000" dirty="0" smtClean="0">
                <a:cs typeface="Symbol" charset="2"/>
              </a:rPr>
              <a:t>-1</a:t>
            </a:r>
            <a:endParaRPr lang="en-US" sz="2400" dirty="0" smtClean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3224" y="4513355"/>
            <a:ext cx="748970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Non-self-gravitating disks can be treated as </a:t>
            </a:r>
            <a:r>
              <a:rPr lang="en-US" sz="2400" dirty="0" err="1" smtClean="0">
                <a:solidFill>
                  <a:schemeClr val="bg2"/>
                </a:solidFill>
                <a:latin typeface="Arial"/>
                <a:cs typeface="Arial"/>
              </a:rPr>
              <a:t>Keplerian</a:t>
            </a:r>
            <a:endParaRPr lang="en-US" sz="2400" dirty="0" smtClean="0">
              <a:solidFill>
                <a:schemeClr val="bg2"/>
              </a:solidFill>
              <a:latin typeface="Arial"/>
              <a:cs typeface="Arial"/>
            </a:endParaRPr>
          </a:p>
          <a:p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for all practical (</a:t>
            </a:r>
            <a:r>
              <a:rPr lang="en-US" sz="2400" b="1" dirty="0" smtClean="0">
                <a:solidFill>
                  <a:schemeClr val="bg2"/>
                </a:solidFill>
                <a:latin typeface="Arial"/>
                <a:cs typeface="Arial"/>
              </a:rPr>
              <a:t>gas</a:t>
            </a:r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 dynamical) purposes</a:t>
            </a:r>
          </a:p>
          <a:p>
            <a:endParaRPr lang="en-US" sz="2400" dirty="0">
              <a:solidFill>
                <a:schemeClr val="bg2"/>
              </a:solidFill>
              <a:latin typeface="Arial"/>
              <a:cs typeface="Arial"/>
            </a:endParaRPr>
          </a:p>
          <a:p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Small deviation has outsized importance for </a:t>
            </a:r>
            <a:r>
              <a:rPr lang="en-US" sz="2400" b="1" dirty="0" smtClean="0">
                <a:solidFill>
                  <a:schemeClr val="bg2"/>
                </a:solidFill>
                <a:latin typeface="Arial"/>
                <a:cs typeface="Arial"/>
              </a:rPr>
              <a:t>particle</a:t>
            </a:r>
          </a:p>
          <a:p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dynamics!</a:t>
            </a:r>
          </a:p>
        </p:txBody>
      </p:sp>
    </p:spTree>
    <p:extLst>
      <p:ext uri="{BB962C8B-B14F-4D97-AF65-F5344CB8AC3E}">
        <p14:creationId xmlns:p14="http://schemas.microsoft.com/office/powerpoint/2010/main" val="2353455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2-28 at 8.00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01" y="336589"/>
            <a:ext cx="5942044" cy="46737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80335" y="351889"/>
            <a:ext cx="271230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At same order </a:t>
            </a:r>
          </a:p>
          <a:p>
            <a:r>
              <a:rPr lang="en-US" sz="2400" dirty="0" smtClean="0">
                <a:latin typeface="Arial"/>
                <a:cs typeface="Arial"/>
              </a:rPr>
              <a:t>(h/r)</a:t>
            </a:r>
            <a:r>
              <a:rPr lang="en-US" sz="2400" baseline="30000" dirty="0" smtClean="0">
                <a:latin typeface="Arial"/>
                <a:cs typeface="Arial"/>
              </a:rPr>
              <a:t>2</a:t>
            </a:r>
            <a:r>
              <a:rPr lang="en-US" sz="2400" dirty="0" smtClean="0">
                <a:latin typeface="Arial"/>
                <a:cs typeface="Arial"/>
              </a:rPr>
              <a:t> there is </a:t>
            </a:r>
          </a:p>
          <a:p>
            <a:r>
              <a:rPr lang="en-US" sz="2400" b="1" dirty="0" smtClean="0">
                <a:latin typeface="Arial"/>
                <a:cs typeface="Arial"/>
              </a:rPr>
              <a:t>vertical </a:t>
            </a:r>
            <a:r>
              <a:rPr lang="en-US" sz="2400" dirty="0" smtClean="0">
                <a:latin typeface="Arial"/>
                <a:cs typeface="Arial"/>
              </a:rPr>
              <a:t>shear </a:t>
            </a:r>
          </a:p>
          <a:p>
            <a:r>
              <a:rPr lang="en-US" sz="2400" dirty="0" smtClean="0">
                <a:latin typeface="Arial"/>
                <a:cs typeface="Arial"/>
              </a:rPr>
              <a:t>in the equilibrium</a:t>
            </a:r>
          </a:p>
          <a:p>
            <a:r>
              <a:rPr lang="en-US" sz="2400" dirty="0" smtClean="0">
                <a:latin typeface="Arial"/>
                <a:cs typeface="Arial"/>
              </a:rPr>
              <a:t>velocity field, even</a:t>
            </a:r>
          </a:p>
          <a:p>
            <a:r>
              <a:rPr lang="en-US" sz="2400" dirty="0" smtClean="0">
                <a:latin typeface="Arial"/>
                <a:cs typeface="Arial"/>
              </a:rPr>
              <a:t>if disk is vertically</a:t>
            </a:r>
          </a:p>
          <a:p>
            <a:r>
              <a:rPr lang="en-US" sz="2400" dirty="0" smtClean="0">
                <a:latin typeface="Arial"/>
                <a:cs typeface="Arial"/>
              </a:rPr>
              <a:t>isothermal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6121" y="5339525"/>
            <a:ext cx="810991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see </a:t>
            </a:r>
            <a:r>
              <a:rPr lang="en-US" sz="2400" i="1" dirty="0" smtClean="0">
                <a:latin typeface="Arial"/>
                <a:cs typeface="Arial"/>
              </a:rPr>
              <a:t>Takeuchi &amp; Lin </a:t>
            </a:r>
            <a:r>
              <a:rPr lang="fr-FR" sz="2400" i="1" dirty="0" smtClean="0">
                <a:latin typeface="Arial"/>
                <a:cs typeface="Arial"/>
              </a:rPr>
              <a:t>’</a:t>
            </a:r>
            <a:r>
              <a:rPr lang="en-US" sz="2400" i="1" dirty="0" smtClean="0">
                <a:latin typeface="Arial"/>
                <a:cs typeface="Arial"/>
              </a:rPr>
              <a:t>02 </a:t>
            </a:r>
            <a:r>
              <a:rPr lang="en-US" sz="2400" dirty="0" smtClean="0">
                <a:latin typeface="Arial"/>
                <a:cs typeface="Arial"/>
              </a:rPr>
              <a:t>for calculation</a:t>
            </a:r>
          </a:p>
          <a:p>
            <a:pPr marL="342900" indent="-342900">
              <a:buFont typeface="Arial"/>
              <a:buChar char="•"/>
            </a:pPr>
            <a:r>
              <a:rPr lang="en-US" sz="2400" i="1" dirty="0" smtClean="0">
                <a:latin typeface="Arial"/>
                <a:cs typeface="Arial"/>
              </a:rPr>
              <a:t>Rosenfeld et al. </a:t>
            </a:r>
            <a:r>
              <a:rPr lang="fr-FR" sz="2400" i="1" dirty="0" smtClean="0">
                <a:latin typeface="Arial"/>
                <a:cs typeface="Arial"/>
              </a:rPr>
              <a:t>’</a:t>
            </a:r>
            <a:r>
              <a:rPr lang="en-US" sz="2400" i="1" dirty="0" smtClean="0">
                <a:latin typeface="Arial"/>
                <a:cs typeface="Arial"/>
              </a:rPr>
              <a:t>13 </a:t>
            </a:r>
            <a:r>
              <a:rPr lang="en-US" sz="2400" dirty="0" smtClean="0">
                <a:latin typeface="Arial"/>
                <a:cs typeface="Arial"/>
              </a:rPr>
              <a:t>– effects at this order are potentially</a:t>
            </a:r>
          </a:p>
          <a:p>
            <a:r>
              <a:rPr lang="en-US" sz="2400" i="1" dirty="0">
                <a:latin typeface="Arial"/>
                <a:cs typeface="Arial"/>
              </a:rPr>
              <a:t>	</a:t>
            </a:r>
            <a:r>
              <a:rPr lang="en-US" sz="2400" dirty="0" smtClean="0">
                <a:latin typeface="Arial"/>
                <a:cs typeface="Arial"/>
              </a:rPr>
              <a:t>observable in molecular line kinematics</a:t>
            </a:r>
            <a:endParaRPr lang="en-US" sz="2400" i="1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3341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600007" y="333374"/>
            <a:ext cx="3543993" cy="7955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Temperature</a:t>
            </a:r>
            <a:endParaRPr lang="en-US" sz="3200" dirty="0">
              <a:solidFill>
                <a:schemeClr val="bg1">
                  <a:lumMod val="20000"/>
                  <a:lumOff val="8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03294" y="1621873"/>
            <a:ext cx="5727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Stellar irradiation </a:t>
            </a:r>
            <a:r>
              <a:rPr lang="en-US" sz="2400" i="1" dirty="0" err="1" smtClean="0">
                <a:latin typeface="Arial"/>
                <a:cs typeface="Arial"/>
              </a:rPr>
              <a:t>vs</a:t>
            </a:r>
            <a:r>
              <a:rPr lang="en-US" sz="2400" dirty="0" smtClean="0">
                <a:latin typeface="Arial"/>
                <a:cs typeface="Arial"/>
              </a:rPr>
              <a:t> heating by accretion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236" y="2533276"/>
            <a:ext cx="2070100" cy="4318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440" y="2220258"/>
            <a:ext cx="2958353" cy="9936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2589" y="3348336"/>
            <a:ext cx="464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Globally</a:t>
            </a:r>
            <a:r>
              <a:rPr lang="en-US" sz="2400" dirty="0" smtClean="0">
                <a:latin typeface="Arial"/>
                <a:cs typeface="Arial"/>
              </a:rPr>
              <a:t>, accretion dominates if:</a:t>
            </a:r>
            <a:endParaRPr lang="en-US" sz="2400" b="1" dirty="0" smtClean="0">
              <a:latin typeface="Arial"/>
              <a:cs typeface="Arial"/>
            </a:endParaRP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89" y="4034119"/>
            <a:ext cx="8128000" cy="8156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2589" y="5334000"/>
            <a:ext cx="79010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Both heating sources can matter – depends on accretion </a:t>
            </a:r>
          </a:p>
          <a:p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rate, stellar mass, radius…</a:t>
            </a:r>
          </a:p>
        </p:txBody>
      </p:sp>
    </p:spTree>
    <p:extLst>
      <p:ext uri="{BB962C8B-B14F-4D97-AF65-F5344CB8AC3E}">
        <p14:creationId xmlns:p14="http://schemas.microsoft.com/office/powerpoint/2010/main" val="3103013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9475377">
            <a:off x="1002648" y="3272112"/>
            <a:ext cx="7037294" cy="116541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rgbClr val="FFFFFF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9475377">
            <a:off x="1438929" y="4335924"/>
            <a:ext cx="7037294" cy="116541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932177" y="3247401"/>
            <a:ext cx="313765" cy="31376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574611" y="2928457"/>
            <a:ext cx="149412" cy="1494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82188" y="2991211"/>
            <a:ext cx="149412" cy="1494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041625" y="3421524"/>
            <a:ext cx="3771023" cy="28388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096530" y="2241171"/>
            <a:ext cx="0" cy="896462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096530" y="3695632"/>
            <a:ext cx="0" cy="472951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501001" y="1807877"/>
            <a:ext cx="0" cy="1753289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6847637" y="1668235"/>
            <a:ext cx="0" cy="1753289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209214" y="1479171"/>
            <a:ext cx="0" cy="1753289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5245942" y="3137633"/>
            <a:ext cx="328670" cy="28389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245942" y="3421524"/>
            <a:ext cx="702235" cy="1396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7" idx="3"/>
          </p:cNvCxnSpPr>
          <p:nvPr/>
        </p:nvCxnSpPr>
        <p:spPr>
          <a:xfrm flipH="1">
            <a:off x="4289706" y="3515216"/>
            <a:ext cx="688421" cy="41430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877272" y="3021414"/>
            <a:ext cx="2849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stellar photons </a:t>
            </a:r>
            <a:r>
              <a:rPr lang="en-US" sz="2000" dirty="0" smtClean="0">
                <a:latin typeface="Symbol" charset="2"/>
                <a:cs typeface="Symbol" charset="2"/>
              </a:rPr>
              <a:t>l</a:t>
            </a:r>
            <a:r>
              <a:rPr lang="en-US" sz="2000" dirty="0" smtClean="0">
                <a:cs typeface="Symbol" charset="2"/>
              </a:rPr>
              <a:t> ~ 1 </a:t>
            </a:r>
            <a:r>
              <a:rPr lang="en-US" sz="2000" dirty="0" smtClean="0">
                <a:latin typeface="Symbol" charset="2"/>
                <a:cs typeface="Symbol" charset="2"/>
              </a:rPr>
              <a:t>m</a:t>
            </a:r>
            <a:r>
              <a:rPr lang="en-US" sz="2000" dirty="0" smtClean="0">
                <a:cs typeface="Symbol" charset="2"/>
              </a:rPr>
              <a:t>m</a:t>
            </a:r>
            <a:endParaRPr lang="en-US" sz="2000" dirty="0" smtClean="0">
              <a:latin typeface="Arial"/>
              <a:cs typeface="Arial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2728" y="2936937"/>
            <a:ext cx="669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dust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436184" y="1329761"/>
            <a:ext cx="13804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warm dust</a:t>
            </a:r>
          </a:p>
          <a:p>
            <a:r>
              <a:rPr lang="en-US" sz="2000" dirty="0" smtClean="0">
                <a:latin typeface="Arial"/>
                <a:cs typeface="Arial"/>
              </a:rPr>
              <a:t>emission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427408" y="1533285"/>
            <a:ext cx="1710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optically thick</a:t>
            </a:r>
          </a:p>
          <a:p>
            <a:r>
              <a:rPr lang="en-US" sz="2000" dirty="0" smtClean="0">
                <a:latin typeface="Arial"/>
                <a:cs typeface="Arial"/>
              </a:rPr>
              <a:t>disk emission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482106" y="3545699"/>
            <a:ext cx="12252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gas-dust </a:t>
            </a:r>
          </a:p>
          <a:p>
            <a:r>
              <a:rPr lang="en-US" sz="2000" dirty="0" smtClean="0">
                <a:latin typeface="Arial"/>
                <a:cs typeface="Arial"/>
              </a:rPr>
              <a:t>collisions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088348" y="3967772"/>
            <a:ext cx="17243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photo-electric</a:t>
            </a:r>
          </a:p>
          <a:p>
            <a:r>
              <a:rPr lang="en-US" sz="2000" dirty="0" smtClean="0">
                <a:latin typeface="Arial"/>
                <a:cs typeface="Arial"/>
              </a:rPr>
              <a:t>heating (UV)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53015" y="343758"/>
            <a:ext cx="408316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starlight heats dust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optically thin dust emits IR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optically thick dust emits</a:t>
            </a:r>
          </a:p>
          <a:p>
            <a:r>
              <a:rPr lang="en-US" sz="2400" dirty="0" smtClean="0">
                <a:latin typeface="Arial"/>
                <a:cs typeface="Arial"/>
              </a:rPr>
              <a:t>	longer </a:t>
            </a:r>
            <a:r>
              <a:rPr lang="en-US" sz="2400" dirty="0" smtClean="0">
                <a:latin typeface="Symbol" charset="2"/>
                <a:cs typeface="Symbol" charset="2"/>
              </a:rPr>
              <a:t>l</a:t>
            </a:r>
            <a:r>
              <a:rPr lang="en-US" sz="2400" dirty="0" smtClean="0">
                <a:cs typeface="Symbol" charset="2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IR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dust &amp; gas exchange </a:t>
            </a:r>
          </a:p>
          <a:p>
            <a:r>
              <a:rPr lang="en-US" sz="2400" dirty="0">
                <a:latin typeface="Arial"/>
                <a:cs typeface="Arial"/>
              </a:rPr>
              <a:t>	</a:t>
            </a:r>
            <a:r>
              <a:rPr lang="en-US" sz="2400" dirty="0" smtClean="0">
                <a:latin typeface="Arial"/>
                <a:cs typeface="Arial"/>
              </a:rPr>
              <a:t>energy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gas cools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6140824" y="806824"/>
            <a:ext cx="0" cy="224933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320420" y="452881"/>
            <a:ext cx="16671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line emission</a:t>
            </a:r>
          </a:p>
          <a:p>
            <a:r>
              <a:rPr lang="en-US" sz="2000" dirty="0" smtClean="0">
                <a:latin typeface="Arial"/>
                <a:cs typeface="Arial"/>
              </a:rPr>
              <a:t>from gas</a:t>
            </a:r>
          </a:p>
        </p:txBody>
      </p:sp>
    </p:spTree>
    <p:extLst>
      <p:ext uri="{BB962C8B-B14F-4D97-AF65-F5344CB8AC3E}">
        <p14:creationId xmlns:p14="http://schemas.microsoft.com/office/powerpoint/2010/main" val="3810134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38" grpId="0"/>
      <p:bldP spid="39" grpId="0"/>
      <p:bldP spid="40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8941" y="391325"/>
            <a:ext cx="86228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Simple limit: razor-thin, optically thick disk, intercepts star light</a:t>
            </a:r>
          </a:p>
          <a:p>
            <a:r>
              <a:rPr lang="en-US" sz="2400" dirty="0" smtClean="0">
                <a:latin typeface="Arial"/>
                <a:cs typeface="Arial"/>
              </a:rPr>
              <a:t>and re-emits locally as blackbody emission</a:t>
            </a:r>
          </a:p>
        </p:txBody>
      </p:sp>
      <p:pic>
        <p:nvPicPr>
          <p:cNvPr id="5" name="Picture 4" descr="figure_Ch2_raz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76" y="1404471"/>
            <a:ext cx="7990762" cy="2091764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499" y="2587742"/>
            <a:ext cx="3217209" cy="737469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167" y="3772181"/>
            <a:ext cx="6439647" cy="10061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3376" y="3861828"/>
            <a:ext cx="15702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Evaluates</a:t>
            </a:r>
          </a:p>
          <a:p>
            <a:r>
              <a:rPr lang="en-US" sz="2400" dirty="0" smtClean="0">
                <a:latin typeface="Arial"/>
                <a:cs typeface="Arial"/>
              </a:rPr>
              <a:t>exactly to: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78054" y="5088226"/>
            <a:ext cx="3475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Asymptotically (r &gt;&gt; R</a:t>
            </a:r>
            <a:r>
              <a:rPr lang="en-US" sz="2400" baseline="-25000" dirty="0" smtClean="0">
                <a:solidFill>
                  <a:schemeClr val="bg2"/>
                </a:solidFill>
                <a:latin typeface="Arial"/>
                <a:cs typeface="Arial"/>
              </a:rPr>
              <a:t>*</a:t>
            </a:r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)</a:t>
            </a:r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590" y="5088226"/>
            <a:ext cx="2074583" cy="410809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638" y="5670249"/>
            <a:ext cx="2193638" cy="73402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678354" y="5670249"/>
            <a:ext cx="2921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…disks usually</a:t>
            </a:r>
            <a:r>
              <a:rPr lang="en-US" sz="2400" dirty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flare</a:t>
            </a:r>
          </a:p>
          <a:p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to large distances</a:t>
            </a:r>
            <a:endParaRPr lang="en-US" sz="240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50471" y="5013521"/>
            <a:ext cx="6589058" cy="154565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320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3059" y="419865"/>
            <a:ext cx="5140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Additional physics for </a:t>
            </a:r>
            <a:r>
              <a:rPr lang="en-US" sz="2400" b="1" dirty="0" smtClean="0">
                <a:latin typeface="Arial"/>
                <a:cs typeface="Arial"/>
              </a:rPr>
              <a:t>dust </a:t>
            </a:r>
            <a:r>
              <a:rPr lang="en-US" sz="2400" dirty="0" smtClean="0">
                <a:latin typeface="Arial"/>
                <a:cs typeface="Arial"/>
              </a:rPr>
              <a:t>emission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3059" y="1108667"/>
            <a:ext cx="808160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arenR"/>
            </a:pPr>
            <a:r>
              <a:rPr lang="en-US" sz="2400" dirty="0" smtClean="0">
                <a:latin typeface="Arial"/>
                <a:cs typeface="Arial"/>
              </a:rPr>
              <a:t>Disk flares, intercepts more flux at large r than flat disk</a:t>
            </a:r>
          </a:p>
          <a:p>
            <a:r>
              <a:rPr lang="en-US" sz="2400" i="1" dirty="0" smtClean="0">
                <a:latin typeface="Arial"/>
                <a:cs typeface="Arial"/>
              </a:rPr>
              <a:t>		(Kenyon &amp; Hartmann 1987)</a:t>
            </a:r>
          </a:p>
          <a:p>
            <a:endParaRPr lang="en-US" sz="2400" i="1" dirty="0" smtClean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2) Surface dust radiates inefficiently (size smaller than the</a:t>
            </a:r>
          </a:p>
          <a:p>
            <a:r>
              <a:rPr lang="en-US" sz="2400" dirty="0">
                <a:latin typeface="Arial"/>
                <a:cs typeface="Arial"/>
              </a:rPr>
              <a:t>	</a:t>
            </a:r>
            <a:r>
              <a:rPr lang="en-US" sz="2400" dirty="0" smtClean="0">
                <a:latin typeface="Arial"/>
                <a:cs typeface="Arial"/>
              </a:rPr>
              <a:t>	wavelength of re-emitted IR radiation)</a:t>
            </a: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353" y="3230220"/>
            <a:ext cx="4138706" cy="7721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99883" y="3294481"/>
            <a:ext cx="23513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thermal equilibrium</a:t>
            </a:r>
          </a:p>
          <a:p>
            <a:r>
              <a:rPr lang="en-US" sz="2000" dirty="0" smtClean="0">
                <a:latin typeface="Arial"/>
                <a:cs typeface="Arial"/>
              </a:rPr>
              <a:t>for dust, radius 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44471" y="4162770"/>
            <a:ext cx="1444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Arial"/>
                <a:cs typeface="Arial"/>
              </a:rPr>
              <a:t>absorption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28871" y="4162770"/>
            <a:ext cx="15445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Arial"/>
                <a:cs typeface="Arial"/>
              </a:rPr>
              <a:t>re-radiation</a:t>
            </a:r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471" y="4848339"/>
            <a:ext cx="1942353" cy="43859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94310" y="4848339"/>
            <a:ext cx="2990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emissivity, with </a:t>
            </a:r>
            <a:r>
              <a:rPr lang="en-US" sz="2400" dirty="0" smtClean="0">
                <a:latin typeface="Symbol" charset="2"/>
                <a:cs typeface="Symbol" charset="2"/>
              </a:rPr>
              <a:t>b</a:t>
            </a:r>
            <a:r>
              <a:rPr lang="en-US" sz="2400" dirty="0" smtClean="0">
                <a:latin typeface="Arial"/>
                <a:cs typeface="Arial"/>
              </a:rPr>
              <a:t> ~ 1</a:t>
            </a:r>
          </a:p>
        </p:txBody>
      </p:sp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06" y="5555058"/>
            <a:ext cx="3167334" cy="88795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61997" y="5614823"/>
            <a:ext cx="40289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warm optically thin emission</a:t>
            </a:r>
          </a:p>
          <a:p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from surface dust layer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57410" y="5465412"/>
            <a:ext cx="7814235" cy="115353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126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471" y="620814"/>
            <a:ext cx="4217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Approximate analytic models:</a:t>
            </a: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589" y="1428621"/>
            <a:ext cx="3615765" cy="15655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98353" y="1428621"/>
            <a:ext cx="32119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50% of disk L in blackbody</a:t>
            </a:r>
          </a:p>
          <a:p>
            <a:r>
              <a:rPr lang="en-US" sz="2000" dirty="0" smtClean="0">
                <a:latin typeface="Arial"/>
                <a:cs typeface="Arial"/>
              </a:rPr>
              <a:t>interior emission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98353" y="2331147"/>
            <a:ext cx="31480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50% in emission from a </a:t>
            </a:r>
          </a:p>
          <a:p>
            <a:r>
              <a:rPr lang="en-US" sz="2000" dirty="0" smtClean="0">
                <a:latin typeface="Arial"/>
                <a:cs typeface="Arial"/>
              </a:rPr>
              <a:t>warmer surface dust layer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5260" y="3316940"/>
            <a:ext cx="90555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Arial"/>
                <a:cs typeface="Arial"/>
              </a:rPr>
              <a:t>Chiang &amp; </a:t>
            </a:r>
            <a:r>
              <a:rPr lang="en-US" sz="2400" i="1" dirty="0" err="1" smtClean="0">
                <a:latin typeface="Arial"/>
                <a:cs typeface="Arial"/>
              </a:rPr>
              <a:t>Goldreich</a:t>
            </a:r>
            <a:r>
              <a:rPr lang="en-US" sz="2400" i="1" dirty="0" smtClean="0">
                <a:latin typeface="Arial"/>
                <a:cs typeface="Arial"/>
              </a:rPr>
              <a:t> </a:t>
            </a:r>
            <a:r>
              <a:rPr lang="fr-FR" sz="2400" i="1" dirty="0" smtClean="0">
                <a:latin typeface="Arial"/>
                <a:cs typeface="Arial"/>
              </a:rPr>
              <a:t>’</a:t>
            </a:r>
            <a:r>
              <a:rPr lang="en-US" sz="2400" i="1" dirty="0" smtClean="0">
                <a:latin typeface="Arial"/>
                <a:cs typeface="Arial"/>
              </a:rPr>
              <a:t>97</a:t>
            </a:r>
            <a:r>
              <a:rPr lang="en-US" sz="2400" dirty="0" smtClean="0">
                <a:latin typeface="Arial"/>
                <a:cs typeface="Arial"/>
              </a:rPr>
              <a:t> – </a:t>
            </a:r>
            <a:r>
              <a:rPr lang="en-US" sz="2400" dirty="0" smtClean="0">
                <a:latin typeface="Symbol" charset="2"/>
                <a:cs typeface="Symbol" charset="2"/>
              </a:rPr>
              <a:t>S</a:t>
            </a:r>
            <a:r>
              <a:rPr lang="en-US" sz="2400" dirty="0" smtClean="0">
                <a:latin typeface="Arial"/>
                <a:cs typeface="Arial"/>
              </a:rPr>
              <a:t> = 10</a:t>
            </a:r>
            <a:r>
              <a:rPr lang="en-US" sz="2400" baseline="30000" dirty="0" smtClean="0">
                <a:latin typeface="Arial"/>
                <a:cs typeface="Arial"/>
              </a:rPr>
              <a:t>3</a:t>
            </a:r>
            <a:r>
              <a:rPr lang="en-US" sz="2400" dirty="0" smtClean="0">
                <a:latin typeface="Arial"/>
                <a:cs typeface="Arial"/>
              </a:rPr>
              <a:t> (r / AU)</a:t>
            </a:r>
            <a:r>
              <a:rPr lang="en-US" sz="2400" baseline="30000" dirty="0" smtClean="0">
                <a:latin typeface="Arial"/>
                <a:cs typeface="Arial"/>
              </a:rPr>
              <a:t>-3/2</a:t>
            </a:r>
            <a:r>
              <a:rPr lang="en-US" sz="2400" dirty="0" smtClean="0">
                <a:latin typeface="Arial"/>
                <a:cs typeface="Arial"/>
              </a:rPr>
              <a:t> g cm</a:t>
            </a:r>
            <a:r>
              <a:rPr lang="en-US" sz="2400" baseline="30000" dirty="0" smtClean="0">
                <a:latin typeface="Arial"/>
                <a:cs typeface="Arial"/>
              </a:rPr>
              <a:t>-2</a:t>
            </a:r>
            <a:r>
              <a:rPr lang="en-US" sz="2400" dirty="0" smtClean="0">
                <a:latin typeface="Arial"/>
                <a:cs typeface="Arial"/>
              </a:rPr>
              <a:t>, M = 0.5 </a:t>
            </a:r>
            <a:r>
              <a:rPr lang="en-US" sz="2400" dirty="0" err="1" smtClean="0">
                <a:latin typeface="Arial"/>
                <a:cs typeface="Arial"/>
              </a:rPr>
              <a:t>M</a:t>
            </a:r>
            <a:r>
              <a:rPr lang="en-US" sz="2400" baseline="-25000" dirty="0" err="1">
                <a:latin typeface="Arial"/>
                <a:cs typeface="Arial"/>
              </a:rPr>
              <a:t>S</a:t>
            </a:r>
            <a:r>
              <a:rPr lang="en-US" sz="2400" baseline="-25000" dirty="0" err="1" smtClean="0">
                <a:latin typeface="Arial"/>
                <a:cs typeface="Arial"/>
              </a:rPr>
              <a:t>un</a:t>
            </a:r>
            <a:r>
              <a:rPr lang="en-US" sz="2400" dirty="0" smtClean="0">
                <a:latin typeface="Arial"/>
                <a:cs typeface="Arial"/>
              </a:rPr>
              <a:t>, </a:t>
            </a:r>
          </a:p>
          <a:p>
            <a:r>
              <a:rPr lang="en-US" sz="2400" dirty="0" smtClean="0">
                <a:latin typeface="Arial"/>
                <a:cs typeface="Arial"/>
              </a:rPr>
              <a:t>T = 4000 K, R</a:t>
            </a:r>
            <a:r>
              <a:rPr lang="en-US" sz="2400" baseline="-25000" dirty="0" smtClean="0">
                <a:latin typeface="Arial"/>
                <a:cs typeface="Arial"/>
              </a:rPr>
              <a:t>*</a:t>
            </a:r>
            <a:r>
              <a:rPr lang="en-US" sz="2400" dirty="0" smtClean="0">
                <a:latin typeface="Arial"/>
                <a:cs typeface="Arial"/>
              </a:rPr>
              <a:t> = 2.5 </a:t>
            </a:r>
            <a:r>
              <a:rPr lang="en-US" sz="2400" dirty="0" err="1" smtClean="0">
                <a:latin typeface="Arial"/>
                <a:cs typeface="Arial"/>
              </a:rPr>
              <a:t>R</a:t>
            </a:r>
            <a:r>
              <a:rPr lang="en-US" sz="2400" baseline="-25000" dirty="0" err="1" smtClean="0">
                <a:latin typeface="Arial"/>
                <a:cs typeface="Arial"/>
              </a:rPr>
              <a:t>Sun</a:t>
            </a:r>
            <a:endParaRPr lang="en-US" sz="2400" dirty="0" smtClean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3883" y="4385991"/>
            <a:ext cx="7822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latin typeface="Arial"/>
                <a:cs typeface="Arial"/>
              </a:rPr>
              <a:t>Garaud</a:t>
            </a:r>
            <a:r>
              <a:rPr lang="en-US" sz="2400" i="1" dirty="0" smtClean="0">
                <a:latin typeface="Arial"/>
                <a:cs typeface="Arial"/>
              </a:rPr>
              <a:t> &amp; Lin ‘07 </a:t>
            </a:r>
            <a:r>
              <a:rPr lang="en-US" sz="2400" dirty="0" smtClean="0">
                <a:latin typeface="Arial"/>
                <a:cs typeface="Arial"/>
              </a:rPr>
              <a:t>for version including accretion heating</a:t>
            </a:r>
            <a:endParaRPr lang="en-US" sz="2400" i="1" dirty="0" smtClean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1412" y="5378824"/>
            <a:ext cx="7301999" cy="83099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Passive disks have T ~ r</a:t>
            </a:r>
            <a:r>
              <a:rPr lang="en-US" sz="2400" baseline="30000" dirty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en-US" sz="2400" baseline="30000" dirty="0" smtClean="0">
                <a:solidFill>
                  <a:schemeClr val="bg2"/>
                </a:solidFill>
                <a:latin typeface="Arial"/>
                <a:cs typeface="Arial"/>
              </a:rPr>
              <a:t>-0.5</a:t>
            </a:r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, flare to large r, any </a:t>
            </a:r>
          </a:p>
          <a:p>
            <a:pPr algn="ctr"/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contribution from accretion heating greater at small r</a:t>
            </a:r>
          </a:p>
        </p:txBody>
      </p:sp>
    </p:spTree>
    <p:extLst>
      <p:ext uri="{BB962C8B-B14F-4D97-AF65-F5344CB8AC3E}">
        <p14:creationId xmlns:p14="http://schemas.microsoft.com/office/powerpoint/2010/main" val="751659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7529" y="584218"/>
            <a:ext cx="4804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What about the </a:t>
            </a:r>
            <a:r>
              <a:rPr lang="en-US" sz="2400" b="1" dirty="0" smtClean="0">
                <a:latin typeface="Arial"/>
                <a:cs typeface="Arial"/>
              </a:rPr>
              <a:t>gas </a:t>
            </a:r>
            <a:r>
              <a:rPr lang="en-US" sz="2400" dirty="0" smtClean="0">
                <a:latin typeface="Arial"/>
                <a:cs typeface="Arial"/>
              </a:rPr>
              <a:t>temperature?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7529" y="1256570"/>
            <a:ext cx="1313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Heating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0589" y="1897530"/>
            <a:ext cx="73102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collisions between molecules and dust particles</a:t>
            </a:r>
          </a:p>
          <a:p>
            <a:r>
              <a:rPr lang="en-US" sz="2400" dirty="0" smtClean="0">
                <a:latin typeface="Arial"/>
                <a:cs typeface="Arial"/>
              </a:rPr>
              <a:t>	- efficient equilibration at high density: </a:t>
            </a:r>
            <a:r>
              <a:rPr lang="en-US" sz="2400" dirty="0" err="1" smtClean="0">
                <a:latin typeface="Arial"/>
                <a:cs typeface="Arial"/>
              </a:rPr>
              <a:t>T</a:t>
            </a:r>
            <a:r>
              <a:rPr lang="en-US" sz="2400" baseline="-25000" dirty="0" err="1" smtClean="0">
                <a:latin typeface="Arial"/>
                <a:cs typeface="Arial"/>
              </a:rPr>
              <a:t>gas</a:t>
            </a:r>
            <a:r>
              <a:rPr lang="en-US" sz="2400" dirty="0" smtClean="0">
                <a:latin typeface="Arial"/>
                <a:cs typeface="Arial"/>
              </a:rPr>
              <a:t> = </a:t>
            </a:r>
            <a:r>
              <a:rPr lang="en-US" sz="2400" dirty="0" err="1" smtClean="0">
                <a:latin typeface="Arial"/>
                <a:cs typeface="Arial"/>
              </a:rPr>
              <a:t>T</a:t>
            </a:r>
            <a:r>
              <a:rPr lang="en-US" sz="2400" baseline="-25000" dirty="0" err="1" smtClean="0">
                <a:latin typeface="Arial"/>
                <a:cs typeface="Arial"/>
              </a:rPr>
              <a:t>dust</a:t>
            </a:r>
            <a:endParaRPr lang="en-US" sz="2400" dirty="0">
              <a:latin typeface="Arial"/>
              <a:cs typeface="Arial"/>
            </a:endParaRPr>
          </a:p>
          <a:p>
            <a:endParaRPr lang="en-US" sz="2400" dirty="0" smtClean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400" i="1" dirty="0" smtClean="0">
                <a:latin typeface="Arial"/>
                <a:cs typeface="Arial"/>
              </a:rPr>
              <a:t>photoelectric</a:t>
            </a:r>
            <a:r>
              <a:rPr lang="en-US" sz="2400" dirty="0" smtClean="0">
                <a:latin typeface="Arial"/>
                <a:cs typeface="Arial"/>
              </a:rPr>
              <a:t> heating near surface</a:t>
            </a:r>
            <a:endParaRPr lang="en-US" sz="2400" i="1" dirty="0" smtClean="0">
              <a:latin typeface="Arial"/>
              <a:cs typeface="Arial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033059" y="3705412"/>
            <a:ext cx="1030941" cy="103094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015514" y="4183529"/>
            <a:ext cx="838251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50967" y="3784763"/>
            <a:ext cx="14679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UV photon, </a:t>
            </a:r>
          </a:p>
          <a:p>
            <a:r>
              <a:rPr lang="en-US" sz="2000" dirty="0" smtClean="0">
                <a:latin typeface="Arial"/>
                <a:cs typeface="Arial"/>
              </a:rPr>
              <a:t>E = 10 </a:t>
            </a:r>
            <a:r>
              <a:rPr lang="en-US" sz="2000" dirty="0" err="1" smtClean="0">
                <a:latin typeface="Arial"/>
                <a:cs typeface="Arial"/>
              </a:rPr>
              <a:t>eV</a:t>
            </a:r>
            <a:endParaRPr lang="en-US" sz="2000" dirty="0" smtClean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43294" y="3750235"/>
            <a:ext cx="47751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90% of time: energy thermalized in grain</a:t>
            </a:r>
          </a:p>
          <a:p>
            <a:r>
              <a:rPr lang="en-US" sz="2000" dirty="0" smtClean="0">
                <a:latin typeface="Arial"/>
                <a:cs typeface="Arial"/>
              </a:rPr>
              <a:t>10% of time: eject an electron into gas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064000" y="4492649"/>
            <a:ext cx="747059" cy="3781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909824" y="4676589"/>
            <a:ext cx="35060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electron: </a:t>
            </a:r>
            <a:r>
              <a:rPr lang="en-US" sz="2000" dirty="0" err="1" smtClean="0">
                <a:latin typeface="Arial"/>
                <a:cs typeface="Arial"/>
              </a:rPr>
              <a:t>E</a:t>
            </a:r>
            <a:r>
              <a:rPr lang="en-US" sz="2000" baseline="-25000" dirty="0" err="1" smtClean="0">
                <a:latin typeface="Arial"/>
                <a:cs typeface="Arial"/>
              </a:rPr>
              <a:t>e</a:t>
            </a:r>
            <a:r>
              <a:rPr lang="en-US" sz="2000" dirty="0" smtClean="0">
                <a:latin typeface="Arial"/>
                <a:cs typeface="Arial"/>
              </a:rPr>
              <a:t> = E</a:t>
            </a:r>
            <a:r>
              <a:rPr lang="en-US" sz="2000" baseline="-25000" dirty="0" smtClean="0">
                <a:latin typeface="Arial"/>
                <a:cs typeface="Arial"/>
              </a:rPr>
              <a:t>UV</a:t>
            </a:r>
            <a:r>
              <a:rPr lang="en-US" sz="2000" dirty="0" smtClean="0">
                <a:latin typeface="Arial"/>
                <a:cs typeface="Arial"/>
              </a:rPr>
              <a:t> – w ~ 5 </a:t>
            </a:r>
            <a:r>
              <a:rPr lang="en-US" sz="2000" dirty="0" err="1" smtClean="0">
                <a:latin typeface="Arial"/>
                <a:cs typeface="Arial"/>
              </a:rPr>
              <a:t>eV</a:t>
            </a:r>
            <a:r>
              <a:rPr lang="en-US" sz="2000" dirty="0" smtClean="0">
                <a:latin typeface="Arial"/>
                <a:cs typeface="Arial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25058" y="5166346"/>
            <a:ext cx="6386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~5% of incident UV flux goes into gas heating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7529" y="5747539"/>
            <a:ext cx="74368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Cooling</a:t>
            </a:r>
            <a:r>
              <a:rPr lang="en-US" sz="2400" dirty="0" smtClean="0">
                <a:latin typeface="Arial"/>
                <a:cs typeface="Arial"/>
              </a:rPr>
              <a:t> – rotational transitions (e.g. CO), atomic fine </a:t>
            </a:r>
          </a:p>
          <a:p>
            <a:r>
              <a:rPr lang="en-US" sz="2400" b="1" dirty="0">
                <a:latin typeface="Arial"/>
                <a:cs typeface="Arial"/>
              </a:rPr>
              <a:t>	</a:t>
            </a:r>
            <a:r>
              <a:rPr lang="en-US" sz="2400" b="1" dirty="0" smtClean="0">
                <a:latin typeface="Arial"/>
                <a:cs typeface="Arial"/>
              </a:rPr>
              <a:t>			</a:t>
            </a:r>
            <a:r>
              <a:rPr lang="en-US" sz="2400" dirty="0" smtClean="0">
                <a:latin typeface="Arial"/>
                <a:cs typeface="Arial"/>
              </a:rPr>
              <a:t>structure lines</a:t>
            </a:r>
          </a:p>
        </p:txBody>
      </p:sp>
    </p:spTree>
    <p:extLst>
      <p:ext uri="{BB962C8B-B14F-4D97-AF65-F5344CB8AC3E}">
        <p14:creationId xmlns:p14="http://schemas.microsoft.com/office/powerpoint/2010/main" val="4034679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3-05 at 6.41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507"/>
            <a:ext cx="9144000" cy="27213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11294" y="3183983"/>
            <a:ext cx="6767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Arial"/>
                <a:cs typeface="Arial"/>
              </a:rPr>
              <a:t>Henning &amp; Semenov ‘13, from </a:t>
            </a:r>
            <a:r>
              <a:rPr lang="en-US" sz="2400" i="1" dirty="0" err="1" smtClean="0">
                <a:latin typeface="Arial"/>
                <a:cs typeface="Arial"/>
              </a:rPr>
              <a:t>Akimkin</a:t>
            </a:r>
            <a:r>
              <a:rPr lang="en-US" sz="2400" i="1" dirty="0" smtClean="0">
                <a:latin typeface="Arial"/>
                <a:cs typeface="Arial"/>
              </a:rPr>
              <a:t> et al. ‘13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3177" y="3884706"/>
            <a:ext cx="768672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General structure: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optically thick, vertically isothermal structure near </a:t>
            </a:r>
          </a:p>
          <a:p>
            <a:pPr lvl="1"/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	disk mid-plane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warmer dust at surface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still warmer molecular layer of gas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3177" y="5969755"/>
            <a:ext cx="7447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Need numerical codes to compute gas + dust models </a:t>
            </a:r>
          </a:p>
        </p:txBody>
      </p:sp>
    </p:spTree>
    <p:extLst>
      <p:ext uri="{BB962C8B-B14F-4D97-AF65-F5344CB8AC3E}">
        <p14:creationId xmlns:p14="http://schemas.microsoft.com/office/powerpoint/2010/main" val="966578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633882" y="333374"/>
            <a:ext cx="2510118" cy="7955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Ionization</a:t>
            </a:r>
            <a:endParaRPr lang="en-US" sz="3200" dirty="0">
              <a:solidFill>
                <a:schemeClr val="bg1">
                  <a:lumMod val="20000"/>
                  <a:lumOff val="8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2353" y="333374"/>
            <a:ext cx="553228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Ionization fraction </a:t>
            </a:r>
            <a:r>
              <a:rPr lang="en-US" sz="2400" dirty="0" err="1" smtClean="0">
                <a:latin typeface="Arial"/>
                <a:cs typeface="Arial"/>
              </a:rPr>
              <a:t>x</a:t>
            </a:r>
            <a:r>
              <a:rPr lang="en-US" sz="2400" baseline="-25000" dirty="0" err="1" smtClean="0">
                <a:latin typeface="Arial"/>
                <a:cs typeface="Arial"/>
              </a:rPr>
              <a:t>e</a:t>
            </a:r>
            <a:r>
              <a:rPr lang="en-US" sz="2400" dirty="0" smtClean="0">
                <a:latin typeface="Arial"/>
                <a:cs typeface="Arial"/>
              </a:rPr>
              <a:t> = n</a:t>
            </a:r>
            <a:r>
              <a:rPr lang="en-US" sz="2400" baseline="-25000" dirty="0" smtClean="0">
                <a:latin typeface="Arial"/>
                <a:cs typeface="Arial"/>
              </a:rPr>
              <a:t>e</a:t>
            </a:r>
            <a:r>
              <a:rPr lang="en-US" sz="2400" dirty="0" smtClean="0">
                <a:latin typeface="Arial"/>
                <a:cs typeface="Arial"/>
              </a:rPr>
              <a:t> / </a:t>
            </a:r>
            <a:r>
              <a:rPr lang="en-US" sz="2400" dirty="0" err="1" smtClean="0">
                <a:latin typeface="Arial"/>
                <a:cs typeface="Arial"/>
              </a:rPr>
              <a:t>n</a:t>
            </a:r>
            <a:r>
              <a:rPr lang="en-US" sz="2400" baseline="-25000" dirty="0" err="1" smtClean="0">
                <a:latin typeface="Arial"/>
                <a:cs typeface="Arial"/>
              </a:rPr>
              <a:t>H</a:t>
            </a:r>
            <a:r>
              <a:rPr lang="en-US" sz="2400" dirty="0" smtClean="0">
                <a:latin typeface="Arial"/>
                <a:cs typeface="Arial"/>
              </a:rPr>
              <a:t> affects: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chemistry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coupling of gas to magnetic fields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2353" y="1915491"/>
            <a:ext cx="411963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Thermal ionization</a:t>
            </a:r>
          </a:p>
          <a:p>
            <a:endParaRPr lang="en-US" sz="2400" b="1" dirty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Gas becomes fully ionized</a:t>
            </a:r>
          </a:p>
          <a:p>
            <a:r>
              <a:rPr lang="en-US" sz="2400" dirty="0" smtClean="0">
                <a:latin typeface="Arial"/>
                <a:cs typeface="Arial"/>
              </a:rPr>
              <a:t>only at T ~ 10</a:t>
            </a:r>
            <a:r>
              <a:rPr lang="en-US" sz="2400" baseline="30000" dirty="0" smtClean="0">
                <a:latin typeface="Arial"/>
                <a:cs typeface="Arial"/>
              </a:rPr>
              <a:t>4</a:t>
            </a:r>
            <a:r>
              <a:rPr lang="en-US" sz="2400" dirty="0" smtClean="0">
                <a:latin typeface="Arial"/>
                <a:cs typeface="Arial"/>
              </a:rPr>
              <a:t> K</a:t>
            </a:r>
          </a:p>
          <a:p>
            <a:endParaRPr lang="en-US" sz="2400" dirty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These temperatures attained</a:t>
            </a:r>
          </a:p>
          <a:p>
            <a:r>
              <a:rPr lang="en-US" sz="2400" dirty="0" smtClean="0">
                <a:latin typeface="Arial"/>
                <a:cs typeface="Arial"/>
              </a:rPr>
              <a:t>only in very high accretion</a:t>
            </a:r>
          </a:p>
          <a:p>
            <a:r>
              <a:rPr lang="en-US" sz="2400" dirty="0" smtClean="0">
                <a:latin typeface="Arial"/>
                <a:cs typeface="Arial"/>
              </a:rPr>
              <a:t>rate states</a:t>
            </a:r>
          </a:p>
          <a:p>
            <a:endParaRPr lang="en-US" sz="2400" dirty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Change in </a:t>
            </a:r>
            <a:r>
              <a:rPr lang="en-US" sz="2400" i="1" dirty="0" smtClean="0">
                <a:latin typeface="Arial"/>
                <a:cs typeface="Arial"/>
              </a:rPr>
              <a:t>opacity </a:t>
            </a:r>
            <a:r>
              <a:rPr lang="en-US" sz="2400" dirty="0" smtClean="0">
                <a:latin typeface="Arial"/>
                <a:cs typeface="Arial"/>
              </a:rPr>
              <a:t>when H</a:t>
            </a:r>
          </a:p>
          <a:p>
            <a:r>
              <a:rPr lang="en-US" sz="2400" dirty="0" smtClean="0">
                <a:latin typeface="Arial"/>
                <a:cs typeface="Arial"/>
              </a:rPr>
              <a:t>is ionized is important for </a:t>
            </a:r>
          </a:p>
          <a:p>
            <a:r>
              <a:rPr lang="en-US" sz="2400" dirty="0" smtClean="0">
                <a:latin typeface="Arial"/>
                <a:cs typeface="Arial"/>
              </a:rPr>
              <a:t>episodic accretion models</a:t>
            </a:r>
          </a:p>
        </p:txBody>
      </p:sp>
      <p:pic>
        <p:nvPicPr>
          <p:cNvPr id="11" name="Picture 10" descr="figure_Ch2_rossela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117" y="1927412"/>
            <a:ext cx="3750235" cy="3750235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8411882" y="4078941"/>
            <a:ext cx="0" cy="18975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52386" y="5991413"/>
            <a:ext cx="39479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>
                <a:latin typeface="Arial"/>
                <a:cs typeface="Arial"/>
              </a:rPr>
              <a:t>ionization of hydrogen</a:t>
            </a:r>
          </a:p>
          <a:p>
            <a:pPr algn="r"/>
            <a:r>
              <a:rPr lang="en-US" sz="2000" dirty="0" smtClean="0">
                <a:latin typeface="Arial"/>
                <a:cs typeface="Arial"/>
              </a:rPr>
              <a:t>(opacity from </a:t>
            </a:r>
            <a:r>
              <a:rPr lang="en-US" sz="2000" i="1" dirty="0" smtClean="0">
                <a:latin typeface="Arial"/>
                <a:cs typeface="Arial"/>
              </a:rPr>
              <a:t>Semenov et al. ‘03)</a:t>
            </a:r>
            <a:endParaRPr lang="en-US" sz="20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0065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792350" y="333374"/>
            <a:ext cx="2351650" cy="7955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Motivation</a:t>
            </a:r>
            <a:endParaRPr lang="en-US" sz="3200" dirty="0">
              <a:solidFill>
                <a:schemeClr val="bg1">
                  <a:lumMod val="20000"/>
                  <a:lumOff val="8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040" y="463450"/>
            <a:ext cx="4375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What can we directly observe?</a:t>
            </a:r>
          </a:p>
        </p:txBody>
      </p:sp>
      <p:pic>
        <p:nvPicPr>
          <p:cNvPr id="3" name="Picture 2" descr="HL_Tau_protoplanetary_dis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3" y="1302699"/>
            <a:ext cx="2058681" cy="2058681"/>
          </a:xfrm>
          <a:prstGeom prst="rect">
            <a:avLst/>
          </a:prstGeom>
        </p:spPr>
      </p:pic>
      <p:pic>
        <p:nvPicPr>
          <p:cNvPr id="4" name="Picture 3" descr="Screen Shot 2015-02-25 at 12.24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1" y="4035616"/>
            <a:ext cx="2058681" cy="1997228"/>
          </a:xfrm>
          <a:prstGeom prst="rect">
            <a:avLst/>
          </a:prstGeom>
        </p:spPr>
      </p:pic>
      <p:pic>
        <p:nvPicPr>
          <p:cNvPr id="5" name="Picture 4" descr="Screen Shot 2015-02-25 at 12.26.3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884" y="1302699"/>
            <a:ext cx="2809293" cy="1407031"/>
          </a:xfrm>
          <a:prstGeom prst="rect">
            <a:avLst/>
          </a:prstGeom>
        </p:spPr>
      </p:pic>
      <p:pic>
        <p:nvPicPr>
          <p:cNvPr id="6" name="Picture 5" descr="Screen Shot 2015-02-25 at 12.29.12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562" y="3361380"/>
            <a:ext cx="2800441" cy="27297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73262" y="1302699"/>
            <a:ext cx="11938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Dust</a:t>
            </a:r>
          </a:p>
          <a:p>
            <a:r>
              <a:rPr lang="en-US" sz="2400" dirty="0" smtClean="0">
                <a:latin typeface="Symbol" charset="2"/>
                <a:cs typeface="Symbol" charset="2"/>
              </a:rPr>
              <a:t>m</a:t>
            </a:r>
            <a:r>
              <a:rPr lang="en-US" sz="2400" dirty="0" smtClean="0">
                <a:cs typeface="Symbol" charset="2"/>
              </a:rPr>
              <a:t>m-mm</a:t>
            </a:r>
            <a:endParaRPr lang="en-US" sz="2400" dirty="0" smtClean="0">
              <a:latin typeface="Symbol" charset="2"/>
              <a:cs typeface="Symbol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73262" y="3847456"/>
            <a:ext cx="182664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Gas – </a:t>
            </a:r>
          </a:p>
          <a:p>
            <a:r>
              <a:rPr lang="en-US" sz="2400" b="1" dirty="0" smtClean="0">
                <a:latin typeface="Arial"/>
                <a:cs typeface="Arial"/>
              </a:rPr>
              <a:t>emission &amp;</a:t>
            </a:r>
          </a:p>
          <a:p>
            <a:r>
              <a:rPr lang="en-US" sz="2400" b="1" dirty="0" smtClean="0">
                <a:latin typeface="Arial"/>
                <a:cs typeface="Arial"/>
              </a:rPr>
              <a:t>kinematics</a:t>
            </a:r>
            <a:endParaRPr lang="en-US" sz="2400" dirty="0" smtClean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(CO + other</a:t>
            </a:r>
          </a:p>
          <a:p>
            <a:r>
              <a:rPr lang="en-US" sz="2400" dirty="0" smtClean="0">
                <a:latin typeface="Arial"/>
                <a:cs typeface="Arial"/>
              </a:rPr>
              <a:t>molecules, </a:t>
            </a:r>
          </a:p>
          <a:p>
            <a:r>
              <a:rPr lang="en-US" sz="2400" dirty="0" smtClean="0">
                <a:latin typeface="Arial"/>
                <a:cs typeface="Arial"/>
              </a:rPr>
              <a:t>H</a:t>
            </a:r>
            <a:r>
              <a:rPr lang="en-US" sz="2400" baseline="-25000" dirty="0" smtClean="0">
                <a:latin typeface="Arial"/>
                <a:cs typeface="Arial"/>
              </a:rPr>
              <a:t>2</a:t>
            </a:r>
            <a:r>
              <a:rPr lang="en-US" sz="2400" dirty="0" smtClean="0">
                <a:latin typeface="Arial"/>
                <a:cs typeface="Arial"/>
              </a:rPr>
              <a:t> hard)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51359" y="1270466"/>
            <a:ext cx="198053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Limited</a:t>
            </a:r>
          </a:p>
          <a:p>
            <a:r>
              <a:rPr lang="en-US" sz="2400" b="1" dirty="0" smtClean="0">
                <a:latin typeface="Arial"/>
                <a:cs typeface="Arial"/>
              </a:rPr>
              <a:t>direct </a:t>
            </a:r>
          </a:p>
          <a:p>
            <a:r>
              <a:rPr lang="en-US" sz="2400" b="1" dirty="0" smtClean="0">
                <a:latin typeface="Arial"/>
                <a:cs typeface="Arial"/>
              </a:rPr>
              <a:t>time </a:t>
            </a:r>
          </a:p>
          <a:p>
            <a:r>
              <a:rPr lang="en-US" sz="2400" b="1" dirty="0" smtClean="0">
                <a:latin typeface="Arial"/>
                <a:cs typeface="Arial"/>
              </a:rPr>
              <a:t>dependence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51359" y="3361380"/>
            <a:ext cx="17573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Evolution</a:t>
            </a:r>
          </a:p>
          <a:p>
            <a:r>
              <a:rPr lang="en-US" sz="2400" b="1" dirty="0" smtClean="0">
                <a:latin typeface="Arial"/>
                <a:cs typeface="Arial"/>
              </a:rPr>
              <a:t>from </a:t>
            </a:r>
          </a:p>
          <a:p>
            <a:r>
              <a:rPr lang="en-US" sz="2400" b="1" dirty="0" smtClean="0">
                <a:latin typeface="Arial"/>
                <a:cs typeface="Arial"/>
              </a:rPr>
              <a:t>population</a:t>
            </a:r>
          </a:p>
          <a:p>
            <a:r>
              <a:rPr lang="en-US" sz="2400" b="1" dirty="0" smtClean="0">
                <a:latin typeface="Arial"/>
                <a:cs typeface="Arial"/>
              </a:rPr>
              <a:t>studies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2386" y="3378748"/>
            <a:ext cx="18820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Arial"/>
                <a:cs typeface="Arial"/>
              </a:rPr>
              <a:t>HL Tau, ALMA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681" y="6064204"/>
            <a:ext cx="2442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Arial"/>
                <a:cs typeface="Arial"/>
              </a:rPr>
              <a:t>Rosenfeld et al. ‘13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19562" y="2779128"/>
            <a:ext cx="2970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Arial"/>
                <a:cs typeface="Arial"/>
              </a:rPr>
              <a:t>Hartmann &amp; Kenyon ‘96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70395" y="6155780"/>
            <a:ext cx="25427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Arial"/>
                <a:cs typeface="Arial"/>
              </a:rPr>
              <a:t>Hernandez et al. ‘07</a:t>
            </a:r>
          </a:p>
        </p:txBody>
      </p:sp>
    </p:spTree>
    <p:extLst>
      <p:ext uri="{BB962C8B-B14F-4D97-AF65-F5344CB8AC3E}">
        <p14:creationId xmlns:p14="http://schemas.microsoft.com/office/powerpoint/2010/main" val="176872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8353" y="367646"/>
            <a:ext cx="314461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Thermal ionization</a:t>
            </a:r>
          </a:p>
          <a:p>
            <a:endParaRPr lang="en-US" sz="2400" b="1" dirty="0" smtClean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Ionization of the alkali </a:t>
            </a:r>
          </a:p>
          <a:p>
            <a:r>
              <a:rPr lang="en-US" sz="2400" dirty="0" smtClean="0">
                <a:latin typeface="Arial"/>
                <a:cs typeface="Arial"/>
              </a:rPr>
              <a:t>metals occurs at </a:t>
            </a:r>
          </a:p>
          <a:p>
            <a:r>
              <a:rPr lang="en-US" sz="2400" dirty="0" smtClean="0">
                <a:latin typeface="Arial"/>
                <a:cs typeface="Arial"/>
              </a:rPr>
              <a:t>T ~ 10</a:t>
            </a:r>
            <a:r>
              <a:rPr lang="en-US" sz="2400" baseline="30000" dirty="0" smtClean="0">
                <a:latin typeface="Arial"/>
                <a:cs typeface="Arial"/>
              </a:rPr>
              <a:t>3</a:t>
            </a:r>
            <a:r>
              <a:rPr lang="en-US" sz="2400" dirty="0" smtClean="0">
                <a:latin typeface="Arial"/>
                <a:cs typeface="Arial"/>
              </a:rPr>
              <a:t> K</a:t>
            </a:r>
          </a:p>
          <a:p>
            <a:endParaRPr lang="en-US" sz="2400" dirty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Yields an electron </a:t>
            </a:r>
          </a:p>
          <a:p>
            <a:r>
              <a:rPr lang="en-US" sz="2400" dirty="0" smtClean="0">
                <a:latin typeface="Arial"/>
                <a:cs typeface="Arial"/>
              </a:rPr>
              <a:t>fraction </a:t>
            </a:r>
            <a:r>
              <a:rPr lang="en-US" sz="2400" dirty="0" err="1" smtClean="0">
                <a:latin typeface="Arial"/>
                <a:cs typeface="Arial"/>
              </a:rPr>
              <a:t>x</a:t>
            </a:r>
            <a:r>
              <a:rPr lang="en-US" sz="2400" baseline="-25000" dirty="0" err="1" smtClean="0">
                <a:latin typeface="Arial"/>
                <a:cs typeface="Arial"/>
              </a:rPr>
              <a:t>e</a:t>
            </a:r>
            <a:r>
              <a:rPr lang="en-US" sz="2400" dirty="0" smtClean="0">
                <a:latin typeface="Arial"/>
                <a:cs typeface="Arial"/>
              </a:rPr>
              <a:t> ~ 10</a:t>
            </a:r>
            <a:r>
              <a:rPr lang="en-US" sz="2400" baseline="30000" dirty="0" smtClean="0">
                <a:latin typeface="Arial"/>
                <a:cs typeface="Arial"/>
              </a:rPr>
              <a:t>-12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3" name="Picture 2" descr="figure_Ch2_saha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59"/>
          <a:stretch/>
        </p:blipFill>
        <p:spPr>
          <a:xfrm>
            <a:off x="3691858" y="391490"/>
            <a:ext cx="5362493" cy="34932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5765" y="4646699"/>
            <a:ext cx="6976339" cy="83099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Very low ionization degree, </a:t>
            </a:r>
            <a:r>
              <a:rPr lang="en-US" sz="2400" b="1" dirty="0" smtClean="0">
                <a:solidFill>
                  <a:schemeClr val="bg2"/>
                </a:solidFill>
                <a:latin typeface="Arial"/>
                <a:cs typeface="Arial"/>
              </a:rPr>
              <a:t>but</a:t>
            </a:r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 comparable to the</a:t>
            </a:r>
          </a:p>
          <a:p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ionization needed to couple magnetic fields to gas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78939" y="5730691"/>
            <a:ext cx="45308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Calculation: use </a:t>
            </a:r>
            <a:r>
              <a:rPr lang="en-US" sz="2400" dirty="0" err="1" smtClean="0">
                <a:latin typeface="Arial"/>
                <a:cs typeface="Arial"/>
              </a:rPr>
              <a:t>Saha</a:t>
            </a:r>
            <a:r>
              <a:rPr lang="en-US" sz="2400" dirty="0" smtClean="0">
                <a:latin typeface="Arial"/>
                <a:cs typeface="Arial"/>
              </a:rPr>
              <a:t> equation,</a:t>
            </a:r>
          </a:p>
          <a:p>
            <a:r>
              <a:rPr lang="en-US" sz="2400" dirty="0">
                <a:latin typeface="Arial"/>
                <a:cs typeface="Arial"/>
              </a:rPr>
              <a:t>	</a:t>
            </a:r>
            <a:r>
              <a:rPr lang="en-US" sz="2400" dirty="0" smtClean="0">
                <a:latin typeface="Arial"/>
                <a:cs typeface="Arial"/>
              </a:rPr>
              <a:t>			answer just f(</a:t>
            </a:r>
            <a:r>
              <a:rPr lang="en-US" sz="2400" dirty="0" err="1" smtClean="0">
                <a:latin typeface="Arial"/>
                <a:cs typeface="Arial"/>
              </a:rPr>
              <a:t>T,</a:t>
            </a:r>
            <a:r>
              <a:rPr lang="en-US" sz="2400" dirty="0" err="1" smtClean="0">
                <a:latin typeface="Symbol" charset="2"/>
                <a:cs typeface="Symbol" charset="2"/>
              </a:rPr>
              <a:t>r</a:t>
            </a:r>
            <a:r>
              <a:rPr lang="en-US" sz="2400" dirty="0" smtClean="0">
                <a:latin typeface="Arial"/>
                <a:cs typeface="Arial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22965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2824" y="367648"/>
            <a:ext cx="651973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Non-thermal ionization</a:t>
            </a:r>
            <a:r>
              <a:rPr lang="en-US" sz="2400" dirty="0" smtClean="0">
                <a:latin typeface="Arial"/>
                <a:cs typeface="Arial"/>
              </a:rPr>
              <a:t> – this is </a:t>
            </a:r>
            <a:r>
              <a:rPr lang="en-US" sz="2400" i="1" dirty="0" smtClean="0">
                <a:latin typeface="Arial"/>
                <a:cs typeface="Arial"/>
              </a:rPr>
              <a:t>much nastier!</a:t>
            </a:r>
            <a:endParaRPr lang="en-US" sz="2400" b="1" dirty="0" smtClean="0">
              <a:latin typeface="Arial"/>
              <a:cs typeface="Arial"/>
            </a:endParaRPr>
          </a:p>
          <a:p>
            <a:endParaRPr lang="en-US" sz="2400" b="1" dirty="0" smtClean="0">
              <a:latin typeface="Arial"/>
              <a:cs typeface="Arial"/>
            </a:endParaRPr>
          </a:p>
          <a:p>
            <a:endParaRPr lang="en-US" sz="2400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2824" y="971183"/>
            <a:ext cx="822532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Need to know and balance: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explicit ionization rates </a:t>
            </a:r>
            <a:r>
              <a:rPr lang="en-US" sz="2400" dirty="0" smtClean="0">
                <a:latin typeface="Symbol" charset="2"/>
                <a:cs typeface="Symbol" charset="2"/>
              </a:rPr>
              <a:t>z</a:t>
            </a:r>
            <a:r>
              <a:rPr lang="en-US" sz="2400" dirty="0" smtClean="0">
                <a:latin typeface="Arial"/>
                <a:cs typeface="Arial"/>
              </a:rPr>
              <a:t> from non-thermal processes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specific reactions that lead to recombination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2824" y="2408387"/>
            <a:ext cx="7853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e.g. if dominant reaction is recombination with molecular </a:t>
            </a:r>
          </a:p>
          <a:p>
            <a:r>
              <a:rPr lang="en-US" sz="2400" dirty="0">
                <a:latin typeface="Arial"/>
                <a:cs typeface="Arial"/>
              </a:rPr>
              <a:t>	</a:t>
            </a:r>
            <a:r>
              <a:rPr lang="en-US" sz="2400" dirty="0" smtClean="0">
                <a:latin typeface="Arial"/>
                <a:cs typeface="Arial"/>
              </a:rPr>
              <a:t>	ions (“dissociative recombination”), such as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85585" y="3406592"/>
            <a:ext cx="3211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e</a:t>
            </a:r>
            <a:r>
              <a:rPr lang="en-US" sz="2400" baseline="30000" dirty="0" smtClean="0">
                <a:latin typeface="Arial"/>
                <a:cs typeface="Arial"/>
              </a:rPr>
              <a:t>-</a:t>
            </a:r>
            <a:r>
              <a:rPr lang="en-US" sz="2400" dirty="0" smtClean="0">
                <a:latin typeface="Arial"/>
                <a:cs typeface="Arial"/>
              </a:rPr>
              <a:t> + HCO</a:t>
            </a:r>
            <a:r>
              <a:rPr lang="en-US" sz="2400" baseline="30000" dirty="0" smtClean="0">
                <a:latin typeface="Arial"/>
                <a:cs typeface="Arial"/>
              </a:rPr>
              <a:t>+</a:t>
            </a:r>
            <a:r>
              <a:rPr lang="en-US" sz="2400" dirty="0" smtClean="0">
                <a:latin typeface="Arial"/>
                <a:cs typeface="Arial"/>
              </a:rPr>
              <a:t>       H + CO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811058" y="3660592"/>
            <a:ext cx="47811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308" y="3885688"/>
            <a:ext cx="4635500" cy="77258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41294" y="3935444"/>
            <a:ext cx="11687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rate </a:t>
            </a:r>
          </a:p>
          <a:p>
            <a:r>
              <a:rPr lang="en-US" sz="2000" dirty="0" smtClean="0">
                <a:latin typeface="Arial"/>
                <a:cs typeface="Arial"/>
              </a:rPr>
              <a:t>equation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55646" y="3935444"/>
            <a:ext cx="15392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in ionization</a:t>
            </a:r>
          </a:p>
          <a:p>
            <a:r>
              <a:rPr lang="en-US" sz="2000" dirty="0" smtClean="0">
                <a:latin typeface="Arial"/>
                <a:cs typeface="Arial"/>
              </a:rPr>
              <a:t>equilibrium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781176" y="4542120"/>
            <a:ext cx="0" cy="5378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834680" y="4879947"/>
            <a:ext cx="34968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rate coefficient (function of T)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007223" y="4542120"/>
            <a:ext cx="0" cy="5378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898588" y="4879947"/>
            <a:ext cx="1097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neutrals</a:t>
            </a:r>
          </a:p>
        </p:txBody>
      </p:sp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969" y="5558665"/>
            <a:ext cx="1661085" cy="93925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651238" y="5603489"/>
            <a:ext cx="26996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Solution assuming</a:t>
            </a:r>
          </a:p>
          <a:p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overall neutrality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314823" y="5469019"/>
            <a:ext cx="5513294" cy="110510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489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 rot="9475377">
            <a:off x="-909155" y="4000657"/>
            <a:ext cx="10914045" cy="116541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rgbClr val="FFFFFF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ight Triangle 3"/>
          <p:cNvSpPr/>
          <p:nvPr/>
        </p:nvSpPr>
        <p:spPr>
          <a:xfrm flipH="1">
            <a:off x="433291" y="3227294"/>
            <a:ext cx="8949767" cy="3630706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470588" y="1628588"/>
            <a:ext cx="0" cy="1359647"/>
          </a:xfrm>
          <a:prstGeom prst="straightConnector1">
            <a:avLst/>
          </a:prstGeom>
          <a:ln w="38100" cmpd="sng"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784165" y="2620682"/>
            <a:ext cx="0" cy="1882588"/>
          </a:xfrm>
          <a:prstGeom prst="straightConnector1">
            <a:avLst/>
          </a:prstGeom>
          <a:ln w="38100" cmpd="sng"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471271" y="3795059"/>
            <a:ext cx="0" cy="2590799"/>
          </a:xfrm>
          <a:prstGeom prst="straightConnector1">
            <a:avLst/>
          </a:prstGeom>
          <a:ln w="38100" cmpd="sng"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37882" y="531167"/>
            <a:ext cx="3518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Non-thermal ionization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3174" y="2838824"/>
            <a:ext cx="2972780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Arial"/>
                <a:cs typeface="Arial"/>
              </a:rPr>
              <a:t>unshielded </a:t>
            </a:r>
            <a:r>
              <a:rPr lang="en-US" sz="2400" dirty="0" smtClean="0">
                <a:latin typeface="Arial"/>
                <a:cs typeface="Arial"/>
              </a:rPr>
              <a:t>cosmic</a:t>
            </a:r>
          </a:p>
          <a:p>
            <a:r>
              <a:rPr lang="en-US" sz="2400" dirty="0" smtClean="0">
                <a:latin typeface="Arial"/>
                <a:cs typeface="Arial"/>
              </a:rPr>
              <a:t>rays</a:t>
            </a:r>
            <a:r>
              <a:rPr lang="en-US" sz="2400" i="1" dirty="0" smtClean="0">
                <a:latin typeface="Arial"/>
                <a:cs typeface="Arial"/>
              </a:rPr>
              <a:t>, </a:t>
            </a:r>
            <a:r>
              <a:rPr lang="en-US" sz="2400" dirty="0" smtClean="0">
                <a:latin typeface="Arial"/>
                <a:cs typeface="Arial"/>
              </a:rPr>
              <a:t>stopping depth</a:t>
            </a:r>
          </a:p>
          <a:p>
            <a:r>
              <a:rPr lang="en-US" sz="2400" dirty="0" smtClean="0">
                <a:latin typeface="Arial"/>
                <a:cs typeface="Arial"/>
              </a:rPr>
              <a:t>~100 g cm</a:t>
            </a:r>
            <a:r>
              <a:rPr lang="en-US" sz="2400" baseline="30000" dirty="0" smtClean="0">
                <a:latin typeface="Arial"/>
                <a:cs typeface="Arial"/>
              </a:rPr>
              <a:t>-2</a:t>
            </a:r>
            <a:endParaRPr lang="en-US" sz="2400" dirty="0" smtClean="0"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14189" y="1703294"/>
            <a:ext cx="38404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stellar X-rays (5 </a:t>
            </a:r>
            <a:r>
              <a:rPr lang="en-US" sz="2400" dirty="0" err="1" smtClean="0">
                <a:latin typeface="Arial"/>
                <a:cs typeface="Arial"/>
              </a:rPr>
              <a:t>keV</a:t>
            </a:r>
            <a:r>
              <a:rPr lang="en-US" sz="2400" dirty="0" smtClean="0">
                <a:latin typeface="Arial"/>
                <a:cs typeface="Arial"/>
              </a:rPr>
              <a:t>),</a:t>
            </a:r>
          </a:p>
          <a:p>
            <a:r>
              <a:rPr lang="en-US" sz="2400" dirty="0" smtClean="0">
                <a:latin typeface="Arial"/>
                <a:cs typeface="Arial"/>
              </a:rPr>
              <a:t>stopping depth 5-10 g cm</a:t>
            </a:r>
            <a:r>
              <a:rPr lang="en-US" sz="2400" baseline="30000" dirty="0" smtClean="0">
                <a:latin typeface="Arial"/>
                <a:cs typeface="Arial"/>
              </a:rPr>
              <a:t>-2</a:t>
            </a:r>
            <a:endParaRPr lang="en-US" sz="2400" dirty="0" smtClean="0">
              <a:latin typeface="Arial"/>
              <a:cs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18621" y="392668"/>
            <a:ext cx="350393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far-UV photons, ionize</a:t>
            </a:r>
          </a:p>
          <a:p>
            <a:r>
              <a:rPr lang="en-US" sz="2400" dirty="0" smtClean="0">
                <a:latin typeface="Arial"/>
                <a:cs typeface="Arial"/>
              </a:rPr>
              <a:t>C, S </a:t>
            </a:r>
            <a:r>
              <a:rPr lang="en-US" sz="2400" dirty="0" err="1" smtClean="0">
                <a:latin typeface="Arial"/>
                <a:cs typeface="Arial"/>
              </a:rPr>
              <a:t>etc</a:t>
            </a:r>
            <a:r>
              <a:rPr lang="en-US" sz="2400" dirty="0" smtClean="0">
                <a:latin typeface="Arial"/>
                <a:cs typeface="Arial"/>
              </a:rPr>
              <a:t> to depth of 0.01</a:t>
            </a:r>
          </a:p>
          <a:p>
            <a:r>
              <a:rPr lang="en-US" sz="2400" dirty="0" smtClean="0">
                <a:latin typeface="Arial"/>
                <a:cs typeface="Arial"/>
              </a:rPr>
              <a:t>to 0.1 g cm</a:t>
            </a:r>
            <a:r>
              <a:rPr lang="en-US" sz="2400" baseline="30000" dirty="0" smtClean="0">
                <a:latin typeface="Arial"/>
                <a:cs typeface="Arial"/>
              </a:rPr>
              <a:t>-2</a:t>
            </a:r>
            <a:r>
              <a:rPr lang="en-US" sz="2400" dirty="0" smtClean="0">
                <a:latin typeface="Arial"/>
                <a:cs typeface="Arial"/>
              </a:rPr>
              <a:t> column</a:t>
            </a:r>
          </a:p>
        </p:txBody>
      </p:sp>
      <p:sp>
        <p:nvSpPr>
          <p:cNvPr id="31" name="Oval 30"/>
          <p:cNvSpPr/>
          <p:nvPr/>
        </p:nvSpPr>
        <p:spPr>
          <a:xfrm>
            <a:off x="6400799" y="6054191"/>
            <a:ext cx="245034" cy="245034"/>
          </a:xfrm>
          <a:prstGeom prst="ellipse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3" name="Straight Arrow Connector 32"/>
          <p:cNvCxnSpPr>
            <a:stCxn id="31" idx="7"/>
          </p:cNvCxnSpPr>
          <p:nvPr/>
        </p:nvCxnSpPr>
        <p:spPr>
          <a:xfrm flipV="1">
            <a:off x="6609949" y="5791225"/>
            <a:ext cx="298850" cy="2988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Screen Shot 2015-03-05 at 7.39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562" y="5361358"/>
            <a:ext cx="986118" cy="124264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7087088" y="5006395"/>
            <a:ext cx="19350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radioactive </a:t>
            </a:r>
          </a:p>
          <a:p>
            <a:r>
              <a:rPr lang="en-US" sz="2400" dirty="0" smtClean="0">
                <a:latin typeface="Arial"/>
                <a:cs typeface="Arial"/>
              </a:rPr>
              <a:t>decay </a:t>
            </a:r>
          </a:p>
          <a:p>
            <a:r>
              <a:rPr lang="en-US" sz="2400" baseline="30000" dirty="0" smtClean="0">
                <a:latin typeface="Arial"/>
                <a:cs typeface="Arial"/>
              </a:rPr>
              <a:t>26</a:t>
            </a:r>
            <a:r>
              <a:rPr lang="en-US" sz="2400" dirty="0" smtClean="0">
                <a:latin typeface="Arial"/>
                <a:cs typeface="Arial"/>
              </a:rPr>
              <a:t>Al normally </a:t>
            </a:r>
          </a:p>
          <a:p>
            <a:r>
              <a:rPr lang="en-US" sz="2400" dirty="0" smtClean="0">
                <a:latin typeface="Arial"/>
                <a:cs typeface="Arial"/>
              </a:rPr>
              <a:t>dominant</a:t>
            </a:r>
          </a:p>
        </p:txBody>
      </p:sp>
    </p:spTree>
    <p:extLst>
      <p:ext uri="{BB962C8B-B14F-4D97-AF65-F5344CB8AC3E}">
        <p14:creationId xmlns:p14="http://schemas.microsoft.com/office/powerpoint/2010/main" val="1505662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3-05 at 7.44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58" y="218962"/>
            <a:ext cx="6424706" cy="34295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38469" y="2325082"/>
            <a:ext cx="23429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Arial"/>
                <a:cs typeface="Arial"/>
              </a:rPr>
              <a:t>Simplified model</a:t>
            </a:r>
          </a:p>
          <a:p>
            <a:r>
              <a:rPr lang="en-US" sz="2000" i="1" dirty="0" smtClean="0">
                <a:latin typeface="Arial"/>
                <a:cs typeface="Arial"/>
              </a:rPr>
              <a:t>for ionization rates</a:t>
            </a:r>
          </a:p>
          <a:p>
            <a:r>
              <a:rPr lang="en-US" sz="2000" i="1" dirty="0" smtClean="0">
                <a:latin typeface="Arial"/>
                <a:cs typeface="Arial"/>
              </a:rPr>
              <a:t>after Turner &amp; </a:t>
            </a:r>
            <a:br>
              <a:rPr lang="en-US" sz="2000" i="1" dirty="0" smtClean="0">
                <a:latin typeface="Arial"/>
                <a:cs typeface="Arial"/>
              </a:rPr>
            </a:br>
            <a:r>
              <a:rPr lang="en-US" sz="2000" i="1" dirty="0" smtClean="0">
                <a:latin typeface="Arial"/>
                <a:cs typeface="Arial"/>
              </a:rPr>
              <a:t>Sano ‘08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6235" y="4078941"/>
            <a:ext cx="7369776" cy="120032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Mid-plane of the inner disk is too cold to be thermally </a:t>
            </a:r>
          </a:p>
          <a:p>
            <a:pPr algn="ctr"/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ionized, dense enough to be shielded from external </a:t>
            </a:r>
          </a:p>
          <a:p>
            <a:pPr algn="ctr"/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sources of ionizing radiation… very low </a:t>
            </a:r>
            <a:r>
              <a:rPr lang="en-US" sz="2400" dirty="0" err="1" smtClean="0">
                <a:solidFill>
                  <a:schemeClr val="bg2"/>
                </a:solidFill>
                <a:latin typeface="Arial"/>
                <a:cs typeface="Arial"/>
              </a:rPr>
              <a:t>x</a:t>
            </a:r>
            <a:r>
              <a:rPr lang="en-US" sz="2400" baseline="-25000" dirty="0" err="1" smtClean="0">
                <a:solidFill>
                  <a:schemeClr val="bg2"/>
                </a:solidFill>
                <a:latin typeface="Arial"/>
                <a:cs typeface="Arial"/>
              </a:rPr>
              <a:t>e</a:t>
            </a:r>
            <a:endParaRPr lang="en-US" sz="2400" dirty="0" smtClean="0">
              <a:solidFill>
                <a:schemeClr val="bg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4564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3-16 at 12.03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1523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83294" y="164352"/>
            <a:ext cx="220243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Stellar X-ray</a:t>
            </a:r>
          </a:p>
          <a:p>
            <a:r>
              <a:rPr lang="en-US" sz="2400" dirty="0" smtClean="0">
                <a:latin typeface="Arial"/>
                <a:cs typeface="Arial"/>
              </a:rPr>
              <a:t>ionization from</a:t>
            </a:r>
          </a:p>
          <a:p>
            <a:r>
              <a:rPr lang="en-US" sz="2400" i="1" dirty="0" err="1" smtClean="0">
                <a:latin typeface="Arial"/>
                <a:cs typeface="Arial"/>
              </a:rPr>
              <a:t>Ercolano</a:t>
            </a:r>
            <a:r>
              <a:rPr lang="en-US" sz="2400" i="1" dirty="0" smtClean="0">
                <a:latin typeface="Arial"/>
                <a:cs typeface="Arial"/>
              </a:rPr>
              <a:t> &amp; </a:t>
            </a:r>
            <a:br>
              <a:rPr lang="en-US" sz="2400" i="1" dirty="0" smtClean="0">
                <a:latin typeface="Arial"/>
                <a:cs typeface="Arial"/>
              </a:rPr>
            </a:br>
            <a:r>
              <a:rPr lang="en-US" sz="2400" i="1" dirty="0" err="1" smtClean="0">
                <a:latin typeface="Arial"/>
                <a:cs typeface="Arial"/>
              </a:rPr>
              <a:t>Glassgold</a:t>
            </a:r>
            <a:r>
              <a:rPr lang="en-US" sz="2400" i="1" dirty="0" smtClean="0">
                <a:latin typeface="Arial"/>
                <a:cs typeface="Arial"/>
              </a:rPr>
              <a:t> ‘13</a:t>
            </a:r>
          </a:p>
        </p:txBody>
      </p:sp>
    </p:spTree>
    <p:extLst>
      <p:ext uri="{BB962C8B-B14F-4D97-AF65-F5344CB8AC3E}">
        <p14:creationId xmlns:p14="http://schemas.microsoft.com/office/powerpoint/2010/main" val="32673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3-05 at 7.49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61649"/>
            <a:ext cx="6559176" cy="50374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02822" y="3990598"/>
            <a:ext cx="21806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Calculation of </a:t>
            </a:r>
          </a:p>
          <a:p>
            <a:r>
              <a:rPr lang="en-US" sz="2000" dirty="0" smtClean="0">
                <a:latin typeface="Arial"/>
                <a:cs typeface="Arial"/>
              </a:rPr>
              <a:t>ionization fraction</a:t>
            </a:r>
          </a:p>
          <a:p>
            <a:r>
              <a:rPr lang="en-US" sz="2000" dirty="0" smtClean="0">
                <a:latin typeface="Arial"/>
                <a:cs typeface="Arial"/>
              </a:rPr>
              <a:t>from </a:t>
            </a:r>
            <a:r>
              <a:rPr lang="en-US" sz="2000" i="1" dirty="0" err="1" smtClean="0">
                <a:latin typeface="Arial"/>
                <a:cs typeface="Arial"/>
              </a:rPr>
              <a:t>Ilgner</a:t>
            </a:r>
            <a:r>
              <a:rPr lang="en-US" sz="2000" i="1" dirty="0" smtClean="0">
                <a:latin typeface="Arial"/>
                <a:cs typeface="Arial"/>
              </a:rPr>
              <a:t> &amp; </a:t>
            </a:r>
            <a:br>
              <a:rPr lang="en-US" sz="2000" i="1" dirty="0" smtClean="0">
                <a:latin typeface="Arial"/>
                <a:cs typeface="Arial"/>
              </a:rPr>
            </a:br>
            <a:r>
              <a:rPr lang="en-US" sz="2000" i="1" dirty="0" smtClean="0">
                <a:latin typeface="Arial"/>
                <a:cs typeface="Arial"/>
              </a:rPr>
              <a:t>Nelson ‘06</a:t>
            </a:r>
            <a:endParaRPr lang="en-US" sz="2000" dirty="0" smtClean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7176" y="5647765"/>
            <a:ext cx="66001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latin typeface="Arial"/>
                <a:cs typeface="Arial"/>
              </a:rPr>
              <a:t>Metal ions and dust grain reactions are both </a:t>
            </a:r>
          </a:p>
          <a:p>
            <a:pPr algn="r"/>
            <a:r>
              <a:rPr lang="en-US" sz="2400" dirty="0" smtClean="0">
                <a:latin typeface="Arial"/>
                <a:cs typeface="Arial"/>
              </a:rPr>
              <a:t>important factors determining ionization degree</a:t>
            </a:r>
          </a:p>
        </p:txBody>
      </p:sp>
    </p:spTree>
    <p:extLst>
      <p:ext uri="{BB962C8B-B14F-4D97-AF65-F5344CB8AC3E}">
        <p14:creationId xmlns:p14="http://schemas.microsoft.com/office/powerpoint/2010/main" val="781243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8526" y="657878"/>
            <a:ext cx="740617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Arial"/>
                <a:cs typeface="Arial"/>
              </a:rPr>
              <a:t>Are cosmic rays shielded from disk? </a:t>
            </a:r>
            <a:r>
              <a:rPr lang="en-US" sz="2400" dirty="0" smtClean="0">
                <a:solidFill>
                  <a:schemeClr val="tx2"/>
                </a:solidFill>
                <a:latin typeface="Arial"/>
                <a:cs typeface="Arial"/>
              </a:rPr>
              <a:t>Solar wind 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Arial"/>
                <a:cs typeface="Arial"/>
              </a:rPr>
              <a:t>modulates local flux of cosmic rays, do T </a:t>
            </a:r>
            <a:r>
              <a:rPr lang="en-US" sz="2400" dirty="0" err="1" smtClean="0">
                <a:solidFill>
                  <a:schemeClr val="tx2"/>
                </a:solidFill>
                <a:latin typeface="Arial"/>
                <a:cs typeface="Arial"/>
              </a:rPr>
              <a:t>Tauri</a:t>
            </a:r>
            <a:r>
              <a:rPr lang="en-US" sz="2400" dirty="0" smtClean="0">
                <a:solidFill>
                  <a:schemeClr val="tx2"/>
                </a:solidFill>
                <a:latin typeface="Arial"/>
                <a:cs typeface="Arial"/>
              </a:rPr>
              <a:t> stellar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Arial"/>
                <a:cs typeface="Arial"/>
              </a:rPr>
              <a:t>or disk winds have similar effect? </a:t>
            </a:r>
            <a:r>
              <a:rPr lang="en-US" sz="2400" i="1" dirty="0" smtClean="0">
                <a:solidFill>
                  <a:schemeClr val="tx2"/>
                </a:solidFill>
                <a:latin typeface="Arial"/>
                <a:cs typeface="Arial"/>
              </a:rPr>
              <a:t>(</a:t>
            </a:r>
            <a:r>
              <a:rPr lang="en-US" sz="2400" i="1" dirty="0" err="1" smtClean="0">
                <a:solidFill>
                  <a:schemeClr val="tx2"/>
                </a:solidFill>
                <a:latin typeface="Arial"/>
                <a:cs typeface="Arial"/>
              </a:rPr>
              <a:t>Cleeves</a:t>
            </a:r>
            <a:r>
              <a:rPr lang="en-US" sz="2400" i="1" dirty="0" smtClean="0">
                <a:solidFill>
                  <a:schemeClr val="tx2"/>
                </a:solidFill>
                <a:latin typeface="Arial"/>
                <a:cs typeface="Arial"/>
              </a:rPr>
              <a:t> et al. ‘13)</a:t>
            </a:r>
          </a:p>
          <a:p>
            <a:endParaRPr lang="en-US" sz="2400" i="1" dirty="0">
              <a:solidFill>
                <a:schemeClr val="tx2"/>
              </a:solidFill>
              <a:latin typeface="Arial"/>
              <a:cs typeface="Arial"/>
            </a:endParaRPr>
          </a:p>
          <a:p>
            <a:r>
              <a:rPr lang="en-US" sz="2400" b="1" dirty="0" smtClean="0">
                <a:solidFill>
                  <a:schemeClr val="tx2"/>
                </a:solidFill>
                <a:latin typeface="Arial"/>
                <a:cs typeface="Arial"/>
              </a:rPr>
              <a:t>Is the microphysics of ionization balance fully </a:t>
            </a:r>
          </a:p>
          <a:p>
            <a:r>
              <a:rPr lang="en-US" sz="2400" b="1" dirty="0" smtClean="0">
                <a:solidFill>
                  <a:schemeClr val="tx2"/>
                </a:solidFill>
                <a:latin typeface="Arial"/>
                <a:cs typeface="Arial"/>
              </a:rPr>
              <a:t>understood? </a:t>
            </a:r>
            <a:r>
              <a:rPr lang="en-US" sz="2400" dirty="0" smtClean="0">
                <a:solidFill>
                  <a:schemeClr val="tx2"/>
                </a:solidFill>
                <a:latin typeface="Arial"/>
                <a:cs typeface="Arial"/>
              </a:rPr>
              <a:t>Ionization by electrons accelerated in 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Arial"/>
                <a:cs typeface="Arial"/>
              </a:rPr>
              <a:t>MHD turbulence, non-linear relation between current 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Arial"/>
                <a:cs typeface="Arial"/>
              </a:rPr>
              <a:t>and electric field strength… </a:t>
            </a:r>
            <a:r>
              <a:rPr lang="en-US" sz="2400" i="1" dirty="0" smtClean="0">
                <a:solidFill>
                  <a:schemeClr val="tx2"/>
                </a:solidFill>
                <a:latin typeface="Arial"/>
                <a:cs typeface="Arial"/>
              </a:rPr>
              <a:t>(</a:t>
            </a:r>
            <a:r>
              <a:rPr lang="en-US" sz="2400" i="1" dirty="0" err="1" smtClean="0">
                <a:solidFill>
                  <a:schemeClr val="tx2"/>
                </a:solidFill>
                <a:latin typeface="Arial"/>
                <a:cs typeface="Arial"/>
              </a:rPr>
              <a:t>Inutsuka</a:t>
            </a:r>
            <a:r>
              <a:rPr lang="en-US" sz="2400" i="1" dirty="0" smtClean="0">
                <a:solidFill>
                  <a:schemeClr val="tx2"/>
                </a:solidFill>
                <a:latin typeface="Arial"/>
                <a:cs typeface="Arial"/>
              </a:rPr>
              <a:t> &amp; Sano </a:t>
            </a:r>
            <a:r>
              <a:rPr lang="fr-FR" sz="2400" i="1" dirty="0" smtClean="0">
                <a:solidFill>
                  <a:schemeClr val="tx2"/>
                </a:solidFill>
                <a:latin typeface="Arial"/>
                <a:cs typeface="Arial"/>
              </a:rPr>
              <a:t>’</a:t>
            </a:r>
            <a:r>
              <a:rPr lang="en-US" sz="2400" i="1" dirty="0" smtClean="0">
                <a:solidFill>
                  <a:schemeClr val="tx2"/>
                </a:solidFill>
                <a:latin typeface="Arial"/>
                <a:cs typeface="Arial"/>
              </a:rPr>
              <a:t>05;</a:t>
            </a:r>
          </a:p>
          <a:p>
            <a:r>
              <a:rPr lang="en-US" sz="2400" i="1" dirty="0" err="1" smtClean="0">
                <a:solidFill>
                  <a:schemeClr val="tx2"/>
                </a:solidFill>
                <a:latin typeface="Arial"/>
                <a:cs typeface="Arial"/>
              </a:rPr>
              <a:t>Okuzumi</a:t>
            </a:r>
            <a:r>
              <a:rPr lang="en-US" sz="2400" i="1" dirty="0" smtClean="0">
                <a:solidFill>
                  <a:schemeClr val="tx2"/>
                </a:solidFill>
                <a:latin typeface="Arial"/>
                <a:cs typeface="Arial"/>
              </a:rPr>
              <a:t> &amp; </a:t>
            </a:r>
            <a:r>
              <a:rPr lang="en-US" sz="2400" i="1" dirty="0" err="1" smtClean="0">
                <a:solidFill>
                  <a:schemeClr val="tx2"/>
                </a:solidFill>
                <a:latin typeface="Arial"/>
                <a:cs typeface="Arial"/>
              </a:rPr>
              <a:t>Inutsuka</a:t>
            </a:r>
            <a:r>
              <a:rPr lang="en-US" sz="2400" i="1" dirty="0" smtClean="0">
                <a:solidFill>
                  <a:schemeClr val="tx2"/>
                </a:solidFill>
                <a:latin typeface="Arial"/>
                <a:cs typeface="Arial"/>
              </a:rPr>
              <a:t> ‘15)</a:t>
            </a:r>
          </a:p>
        </p:txBody>
      </p:sp>
    </p:spTree>
    <p:extLst>
      <p:ext uri="{BB962C8B-B14F-4D97-AF65-F5344CB8AC3E}">
        <p14:creationId xmlns:p14="http://schemas.microsoft.com/office/powerpoint/2010/main" val="3522168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792350" y="333374"/>
            <a:ext cx="2351650" cy="7955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Motivation</a:t>
            </a:r>
            <a:endParaRPr lang="en-US" sz="3200" dirty="0">
              <a:solidFill>
                <a:schemeClr val="bg1">
                  <a:lumMod val="20000"/>
                  <a:lumOff val="8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69013" y="519222"/>
            <a:ext cx="3674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What do we aim to learn?</a:t>
            </a:r>
          </a:p>
        </p:txBody>
      </p:sp>
      <p:pic>
        <p:nvPicPr>
          <p:cNvPr id="11" name="Picture 10" descr="Screen Shot 2015-02-25 at 1.32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69059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29599" y="1411192"/>
            <a:ext cx="498556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Why and how disk evolve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Physical conditions for planet </a:t>
            </a:r>
          </a:p>
          <a:p>
            <a:r>
              <a:rPr lang="en-US" sz="2400" dirty="0" smtClean="0">
                <a:latin typeface="Arial"/>
                <a:cs typeface="Arial"/>
              </a:rPr>
              <a:t>	formation (density, temperature,</a:t>
            </a:r>
          </a:p>
          <a:p>
            <a:r>
              <a:rPr lang="en-US" sz="2400" dirty="0" smtClean="0">
                <a:latin typeface="Arial"/>
                <a:cs typeface="Arial"/>
              </a:rPr>
              <a:t>	level of turbulence…)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Interaction and growth of solids </a:t>
            </a:r>
          </a:p>
          <a:p>
            <a:r>
              <a:rPr lang="en-US" sz="2400" dirty="0" smtClean="0">
                <a:latin typeface="Arial"/>
                <a:cs typeface="Arial"/>
              </a:rPr>
              <a:t>	within the gas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Origin of structure within disks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Planet-disk interactions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60787" y="6381723"/>
            <a:ext cx="3782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Arial"/>
                <a:cs typeface="Arial"/>
              </a:rPr>
              <a:t>IRS 48, van der </a:t>
            </a:r>
            <a:r>
              <a:rPr lang="en-US" sz="2000" i="1" dirty="0" err="1">
                <a:latin typeface="Arial"/>
                <a:cs typeface="Arial"/>
              </a:rPr>
              <a:t>M</a:t>
            </a:r>
            <a:r>
              <a:rPr lang="en-US" sz="2000" i="1" dirty="0" err="1" smtClean="0">
                <a:latin typeface="Arial"/>
                <a:cs typeface="Arial"/>
              </a:rPr>
              <a:t>arel</a:t>
            </a:r>
            <a:r>
              <a:rPr lang="en-US" sz="2000" i="1" dirty="0" smtClean="0">
                <a:latin typeface="Arial"/>
                <a:cs typeface="Arial"/>
              </a:rPr>
              <a:t> et al. ‘13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69013" y="4829412"/>
            <a:ext cx="5316630" cy="830997"/>
          </a:xfrm>
          <a:prstGeom prst="rect">
            <a:avLst/>
          </a:prstGeom>
          <a:noFill/>
          <a:ln w="12700" cmpd="sng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Goal: introduce disk physics that links</a:t>
            </a:r>
          </a:p>
          <a:p>
            <a:pPr algn="ctr"/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observations to planet formation</a:t>
            </a:r>
          </a:p>
        </p:txBody>
      </p:sp>
    </p:spTree>
    <p:extLst>
      <p:ext uri="{BB962C8B-B14F-4D97-AF65-F5344CB8AC3E}">
        <p14:creationId xmlns:p14="http://schemas.microsoft.com/office/powerpoint/2010/main" val="1555257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33373"/>
            <a:ext cx="9144000" cy="9525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Processes in Protoplanetary Disks</a:t>
            </a:r>
            <a:endParaRPr lang="en-US" sz="3600" dirty="0">
              <a:solidFill>
                <a:schemeClr val="bg1">
                  <a:lumMod val="20000"/>
                  <a:lumOff val="8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3250" y="1746250"/>
            <a:ext cx="590418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Disk structure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Arial"/>
                <a:cs typeface="Arial"/>
              </a:rPr>
              <a:t>Disk evolution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Arial"/>
                <a:cs typeface="Arial"/>
              </a:rPr>
              <a:t>Turbulence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Arial"/>
                <a:cs typeface="Arial"/>
              </a:rPr>
              <a:t>Episodic accretion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Arial"/>
                <a:cs typeface="Arial"/>
              </a:rPr>
              <a:t>Single particle evolution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Arial"/>
                <a:cs typeface="Arial"/>
              </a:rPr>
              <a:t>Ice lines and persistent radial structure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Arial"/>
                <a:cs typeface="Arial"/>
              </a:rPr>
              <a:t>Transient structures in disks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Arial"/>
                <a:cs typeface="Arial"/>
              </a:rPr>
              <a:t>Disk dispersal</a:t>
            </a:r>
          </a:p>
        </p:txBody>
      </p:sp>
    </p:spTree>
    <p:extLst>
      <p:ext uri="{BB962C8B-B14F-4D97-AF65-F5344CB8AC3E}">
        <p14:creationId xmlns:p14="http://schemas.microsoft.com/office/powerpoint/2010/main" val="2769657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333778" y="333374"/>
            <a:ext cx="2810222" cy="7955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Disk structure</a:t>
            </a:r>
            <a:endParaRPr lang="en-US" sz="3200" dirty="0">
              <a:solidFill>
                <a:schemeClr val="bg1">
                  <a:lumMod val="20000"/>
                  <a:lumOff val="8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8235" y="1658471"/>
            <a:ext cx="75915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Basic principles: disks are long-lived and (usually) well</a:t>
            </a:r>
          </a:p>
          <a:p>
            <a:r>
              <a:rPr lang="en-US" sz="2400" dirty="0" smtClean="0">
                <a:latin typeface="Arial"/>
                <a:cs typeface="Arial"/>
              </a:rPr>
              <a:t>approximated by -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765" y="2659530"/>
            <a:ext cx="4095993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hydrostatic equilibrium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thermal equilibrium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local ionization equilibrium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8235" y="4102108"/>
            <a:ext cx="7916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In many cases chemistry is </a:t>
            </a:r>
            <a:r>
              <a:rPr lang="en-US" sz="2400" i="1" dirty="0" smtClean="0">
                <a:latin typeface="Arial"/>
                <a:cs typeface="Arial"/>
              </a:rPr>
              <a:t>not</a:t>
            </a:r>
            <a:r>
              <a:rPr lang="en-US" sz="2400" dirty="0" smtClean="0">
                <a:latin typeface="Arial"/>
                <a:cs typeface="Arial"/>
              </a:rPr>
              <a:t> necessarily in equilibrium</a:t>
            </a:r>
          </a:p>
        </p:txBody>
      </p:sp>
    </p:spTree>
    <p:extLst>
      <p:ext uri="{BB962C8B-B14F-4D97-AF65-F5344CB8AC3E}">
        <p14:creationId xmlns:p14="http://schemas.microsoft.com/office/powerpoint/2010/main" val="314776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333778" y="333374"/>
            <a:ext cx="2810222" cy="7955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Disk structure</a:t>
            </a:r>
            <a:endParaRPr lang="en-US" sz="3200" dirty="0">
              <a:solidFill>
                <a:schemeClr val="bg1">
                  <a:lumMod val="20000"/>
                  <a:lumOff val="8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1942" y="470397"/>
            <a:ext cx="639149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Consider a disk:</a:t>
            </a:r>
          </a:p>
          <a:p>
            <a:endParaRPr lang="en-US" sz="2400" dirty="0" smtClean="0">
              <a:latin typeface="Arial"/>
              <a:cs typeface="Arial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heated from star (~vertically isothermal)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gas pressure dominated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of low mass compared to star</a:t>
            </a:r>
          </a:p>
        </p:txBody>
      </p:sp>
      <p:sp>
        <p:nvSpPr>
          <p:cNvPr id="4" name="7-Point Star 3"/>
          <p:cNvSpPr/>
          <p:nvPr/>
        </p:nvSpPr>
        <p:spPr>
          <a:xfrm>
            <a:off x="987693" y="3394700"/>
            <a:ext cx="705596" cy="705596"/>
          </a:xfrm>
          <a:prstGeom prst="star7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316924" y="3763178"/>
            <a:ext cx="581641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7133339" y="2587185"/>
            <a:ext cx="0" cy="11759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316924" y="2587185"/>
            <a:ext cx="5816415" cy="117599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321471" y="2587185"/>
            <a:ext cx="0" cy="611516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7321471" y="1897269"/>
            <a:ext cx="0" cy="68991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488930" y="234666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z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05425" y="3869463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58457" y="25775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440198" y="2910252"/>
            <a:ext cx="77457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/>
                <a:cs typeface="Arial"/>
              </a:rPr>
              <a:t>F</a:t>
            </a:r>
            <a:r>
              <a:rPr lang="en-US" sz="2400" baseline="-25000" dirty="0" err="1" smtClean="0">
                <a:latin typeface="Arial"/>
                <a:cs typeface="Arial"/>
              </a:rPr>
              <a:t>grav</a:t>
            </a:r>
            <a:endParaRPr lang="en-US" sz="2400" dirty="0" smtClean="0"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88930" y="1655124"/>
            <a:ext cx="971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/>
                <a:cs typeface="Arial"/>
              </a:rPr>
              <a:t>dP</a:t>
            </a:r>
            <a:r>
              <a:rPr lang="en-US" sz="2400" dirty="0" smtClean="0">
                <a:latin typeface="Arial"/>
                <a:cs typeface="Arial"/>
              </a:rPr>
              <a:t>/</a:t>
            </a:r>
            <a:r>
              <a:rPr lang="en-US" sz="2400" dirty="0" err="1" smtClean="0">
                <a:latin typeface="Arial"/>
                <a:cs typeface="Arial"/>
              </a:rPr>
              <a:t>dz</a:t>
            </a:r>
            <a:endParaRPr lang="en-US" sz="2400" dirty="0" smtClean="0"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1942" y="4681346"/>
            <a:ext cx="3674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In hydrostatic equilibrium:</a:t>
            </a:r>
          </a:p>
        </p:txBody>
      </p:sp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065" y="4582008"/>
            <a:ext cx="4405425" cy="75955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527475" y="3301513"/>
            <a:ext cx="345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Symbol" charset="2"/>
                <a:cs typeface="Symbol" charset="2"/>
              </a:rPr>
              <a:t>q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1942" y="5696172"/>
            <a:ext cx="3422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Write P = </a:t>
            </a:r>
            <a:r>
              <a:rPr lang="en-US" sz="2400" dirty="0" smtClean="0">
                <a:latin typeface="Symbol" charset="2"/>
                <a:cs typeface="Symbol" charset="2"/>
              </a:rPr>
              <a:t>r</a:t>
            </a:r>
            <a:r>
              <a:rPr lang="en-US" sz="2400" dirty="0" smtClean="0">
                <a:cs typeface="Symbol" charset="2"/>
              </a:rPr>
              <a:t>c</a:t>
            </a:r>
            <a:r>
              <a:rPr lang="en-US" sz="2400" baseline="-25000" dirty="0" smtClean="0">
                <a:cs typeface="Symbol" charset="2"/>
              </a:rPr>
              <a:t>s</a:t>
            </a:r>
            <a:r>
              <a:rPr lang="en-US" sz="2400" baseline="30000" dirty="0" smtClean="0">
                <a:cs typeface="Symbol" charset="2"/>
              </a:rPr>
              <a:t>2</a:t>
            </a:r>
            <a:r>
              <a:rPr lang="en-US" sz="2400" dirty="0" smtClean="0">
                <a:cs typeface="Symbol" charset="2"/>
              </a:rPr>
              <a:t>, for z &lt;&lt; r:</a:t>
            </a:r>
            <a:endParaRPr lang="en-US" sz="2400" dirty="0" smtClean="0">
              <a:latin typeface="Arial"/>
              <a:cs typeface="Arial"/>
            </a:endParaRPr>
          </a:p>
        </p:txBody>
      </p:sp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026" y="5696172"/>
            <a:ext cx="4212743" cy="74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097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17" y="592996"/>
            <a:ext cx="2821980" cy="874581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656" y="816242"/>
            <a:ext cx="3919417" cy="447621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3872384" y="862394"/>
            <a:ext cx="580074" cy="46406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9817" y="2011394"/>
            <a:ext cx="3640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Define </a:t>
            </a:r>
            <a:r>
              <a:rPr lang="en-US" sz="2400" b="1" dirty="0" smtClean="0">
                <a:latin typeface="Arial"/>
                <a:cs typeface="Arial"/>
              </a:rPr>
              <a:t>disk scale height</a:t>
            </a:r>
            <a:endParaRPr lang="en-US" sz="2400" dirty="0" smtClean="0">
              <a:latin typeface="Arial"/>
              <a:cs typeface="Arial"/>
            </a:endParaRPr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691" y="1948674"/>
            <a:ext cx="1311113" cy="75520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9817" y="2972234"/>
            <a:ext cx="4905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Vertical density profile is </a:t>
            </a:r>
            <a:r>
              <a:rPr lang="en-US" sz="2400" b="1" dirty="0" err="1" smtClean="0">
                <a:solidFill>
                  <a:schemeClr val="bg2"/>
                </a:solidFill>
                <a:latin typeface="Arial"/>
                <a:cs typeface="Arial"/>
              </a:rPr>
              <a:t>gaussian</a:t>
            </a:r>
            <a:endParaRPr lang="en-US" sz="2400" dirty="0" smtClean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9817" y="3935657"/>
            <a:ext cx="3134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Disk </a:t>
            </a:r>
            <a:r>
              <a:rPr lang="en-US" sz="2400" b="1" dirty="0" smtClean="0">
                <a:latin typeface="Arial"/>
                <a:cs typeface="Arial"/>
              </a:rPr>
              <a:t>surface density</a:t>
            </a:r>
            <a:endParaRPr lang="en-US" sz="2400" dirty="0" smtClean="0">
              <a:latin typeface="Arial"/>
              <a:cs typeface="Arial"/>
            </a:endParaRPr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214" y="3841578"/>
            <a:ext cx="1679513" cy="790359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133" y="3759897"/>
            <a:ext cx="2006742" cy="8720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44051" y="4990577"/>
            <a:ext cx="7416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Order of magnitude: at 1 AU, </a:t>
            </a:r>
            <a:r>
              <a:rPr lang="en-US" sz="2400" dirty="0" smtClean="0">
                <a:latin typeface="Symbol" charset="2"/>
                <a:cs typeface="Symbol" charset="2"/>
              </a:rPr>
              <a:t>S</a:t>
            </a:r>
            <a:r>
              <a:rPr lang="en-US" sz="2400" dirty="0" smtClean="0">
                <a:cs typeface="Symbol" charset="2"/>
              </a:rPr>
              <a:t> ~ 10</a:t>
            </a:r>
            <a:r>
              <a:rPr lang="en-US" sz="2400" baseline="30000" dirty="0" smtClean="0">
                <a:cs typeface="Symbol" charset="2"/>
              </a:rPr>
              <a:t>3</a:t>
            </a:r>
            <a:r>
              <a:rPr lang="en-US" sz="2400" dirty="0" smtClean="0">
                <a:cs typeface="Symbol" charset="2"/>
              </a:rPr>
              <a:t> g cm</a:t>
            </a:r>
            <a:r>
              <a:rPr lang="en-US" sz="2400" baseline="30000" dirty="0" smtClean="0">
                <a:cs typeface="Symbol" charset="2"/>
              </a:rPr>
              <a:t>-2</a:t>
            </a:r>
            <a:r>
              <a:rPr lang="en-US" sz="2400" dirty="0" smtClean="0">
                <a:cs typeface="Symbol" charset="2"/>
              </a:rPr>
              <a:t>, h / r ~ 0.03</a:t>
            </a:r>
            <a:endParaRPr lang="en-US" sz="2400" dirty="0" smtClean="0">
              <a:latin typeface="Arial"/>
              <a:cs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58023" y="5629087"/>
            <a:ext cx="319976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Symbol" charset="2"/>
                <a:cs typeface="Symbol" charset="2"/>
              </a:rPr>
              <a:t>r</a:t>
            </a:r>
            <a:r>
              <a:rPr lang="en-US" sz="2400" baseline="-25000" dirty="0" smtClean="0">
                <a:cs typeface="Symbol" charset="2"/>
              </a:rPr>
              <a:t>0</a:t>
            </a:r>
            <a:r>
              <a:rPr lang="en-US" sz="2400" dirty="0" smtClean="0">
                <a:cs typeface="Symbol" charset="2"/>
              </a:rPr>
              <a:t> = 10</a:t>
            </a:r>
            <a:r>
              <a:rPr lang="en-US" sz="2400" baseline="30000" dirty="0" smtClean="0">
                <a:cs typeface="Symbol" charset="2"/>
              </a:rPr>
              <a:t>-9 </a:t>
            </a:r>
            <a:r>
              <a:rPr lang="en-US" sz="2400" dirty="0" smtClean="0">
                <a:cs typeface="Symbol" charset="2"/>
              </a:rPr>
              <a:t>g cm</a:t>
            </a:r>
            <a:r>
              <a:rPr lang="en-US" sz="2400" baseline="30000" dirty="0" smtClean="0">
                <a:cs typeface="Symbol" charset="2"/>
              </a:rPr>
              <a:t>-3</a:t>
            </a:r>
          </a:p>
          <a:p>
            <a:r>
              <a:rPr lang="en-US" sz="2400" dirty="0" err="1" smtClean="0">
                <a:cs typeface="Symbol" charset="2"/>
              </a:rPr>
              <a:t>c</a:t>
            </a:r>
            <a:r>
              <a:rPr lang="en-US" sz="2400" baseline="-25000" dirty="0" err="1" smtClean="0">
                <a:cs typeface="Symbol" charset="2"/>
              </a:rPr>
              <a:t>s</a:t>
            </a:r>
            <a:r>
              <a:rPr lang="en-US" sz="2400" dirty="0" smtClean="0">
                <a:cs typeface="Symbol" charset="2"/>
              </a:rPr>
              <a:t>  = 10</a:t>
            </a:r>
            <a:r>
              <a:rPr lang="en-US" sz="2400" baseline="30000" dirty="0" smtClean="0">
                <a:cs typeface="Symbol" charset="2"/>
              </a:rPr>
              <a:t>5</a:t>
            </a:r>
            <a:r>
              <a:rPr lang="en-US" sz="2400" dirty="0" smtClean="0">
                <a:cs typeface="Symbol" charset="2"/>
              </a:rPr>
              <a:t> cm s</a:t>
            </a:r>
            <a:r>
              <a:rPr lang="en-US" sz="2400" baseline="30000" dirty="0" smtClean="0">
                <a:cs typeface="Symbol" charset="2"/>
              </a:rPr>
              <a:t>-1</a:t>
            </a:r>
            <a:r>
              <a:rPr lang="en-US" sz="2400" dirty="0" smtClean="0">
                <a:cs typeface="Symbol" charset="2"/>
              </a:rPr>
              <a:t> (1 km s</a:t>
            </a:r>
            <a:r>
              <a:rPr lang="en-US" sz="2400" baseline="30000" dirty="0" smtClean="0">
                <a:cs typeface="Symbol" charset="2"/>
              </a:rPr>
              <a:t>-1</a:t>
            </a:r>
            <a:r>
              <a:rPr lang="en-US" sz="2400" dirty="0" smtClean="0">
                <a:cs typeface="Symbol" charset="2"/>
              </a:rPr>
              <a:t>)</a:t>
            </a:r>
          </a:p>
        </p:txBody>
      </p:sp>
      <p:sp>
        <p:nvSpPr>
          <p:cNvPr id="31" name="Right Arrow 30"/>
          <p:cNvSpPr/>
          <p:nvPr/>
        </p:nvSpPr>
        <p:spPr>
          <a:xfrm>
            <a:off x="5015653" y="5812846"/>
            <a:ext cx="580074" cy="46406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894804" y="5629087"/>
            <a:ext cx="170656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mean free </a:t>
            </a:r>
          </a:p>
          <a:p>
            <a:r>
              <a:rPr lang="en-US" sz="2400" dirty="0" smtClean="0">
                <a:latin typeface="Arial"/>
                <a:cs typeface="Arial"/>
              </a:rPr>
              <a:t>path </a:t>
            </a:r>
            <a:r>
              <a:rPr lang="en-US" sz="2400" dirty="0" smtClean="0">
                <a:latin typeface="Symbol" charset="2"/>
                <a:cs typeface="Symbol" charset="2"/>
              </a:rPr>
              <a:t>l</a:t>
            </a:r>
            <a:r>
              <a:rPr lang="en-US" sz="2400" dirty="0" smtClean="0">
                <a:cs typeface="Symbol" charset="2"/>
              </a:rPr>
              <a:t> ~ cm</a:t>
            </a:r>
            <a:endParaRPr lang="en-US" sz="24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9919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624" y="471604"/>
            <a:ext cx="5624557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Arial"/>
                <a:cs typeface="Arial"/>
              </a:rPr>
              <a:t>What could alter vertical density profile?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25138" y="1406212"/>
            <a:ext cx="4788490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self-gravity, condition is roughly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magnetic pressure B</a:t>
            </a:r>
            <a:r>
              <a:rPr lang="en-US" sz="2400" baseline="30000" dirty="0" smtClean="0">
                <a:latin typeface="Arial"/>
                <a:cs typeface="Arial"/>
              </a:rPr>
              <a:t>2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/ 8</a:t>
            </a:r>
            <a:r>
              <a:rPr lang="en-US" sz="2400" dirty="0" smtClean="0">
                <a:latin typeface="Symbol" charset="2"/>
                <a:cs typeface="Symbol" charset="2"/>
              </a:rPr>
              <a:t>p</a:t>
            </a:r>
            <a:endParaRPr lang="en-US" sz="2400" dirty="0" smtClean="0">
              <a:latin typeface="Arial"/>
              <a:cs typeface="Arial"/>
            </a:endParaRP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423" y="1275890"/>
            <a:ext cx="2249183" cy="792222"/>
          </a:xfrm>
          <a:prstGeom prst="rect">
            <a:avLst/>
          </a:prstGeom>
        </p:spPr>
      </p:pic>
      <p:pic>
        <p:nvPicPr>
          <p:cNvPr id="10" name="Picture 9" descr="Screen Shot 2015-02-28 at 7.34.4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10" y="2810023"/>
            <a:ext cx="4564740" cy="3532837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2708200" y="3687179"/>
            <a:ext cx="0" cy="596680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268878" y="3200273"/>
            <a:ext cx="103165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z ~ 4h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20498" y="2877108"/>
            <a:ext cx="391399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Arial"/>
                <a:cs typeface="Arial"/>
              </a:rPr>
              <a:t>Hirose &amp; Turner ‘11 </a:t>
            </a:r>
            <a:r>
              <a:rPr lang="en-US" sz="2400" dirty="0" smtClean="0">
                <a:latin typeface="Arial"/>
                <a:cs typeface="Arial"/>
              </a:rPr>
              <a:t>find</a:t>
            </a:r>
          </a:p>
          <a:p>
            <a:r>
              <a:rPr lang="en-US" sz="2400" dirty="0" smtClean="0">
                <a:latin typeface="Arial"/>
                <a:cs typeface="Arial"/>
              </a:rPr>
              <a:t>magnetic support above</a:t>
            </a:r>
          </a:p>
          <a:p>
            <a:r>
              <a:rPr lang="en-US" sz="2400" dirty="0" smtClean="0">
                <a:latin typeface="Arial"/>
                <a:cs typeface="Arial"/>
              </a:rPr>
              <a:t>about z ~ 4h, leading to </a:t>
            </a:r>
          </a:p>
          <a:p>
            <a:r>
              <a:rPr lang="en-US" sz="2400" dirty="0" smtClean="0">
                <a:latin typeface="Arial"/>
                <a:cs typeface="Arial"/>
              </a:rPr>
              <a:t>an exponential atmosphere</a:t>
            </a:r>
          </a:p>
          <a:p>
            <a:r>
              <a:rPr lang="en-US" sz="2400" dirty="0" smtClean="0">
                <a:latin typeface="Arial"/>
                <a:cs typeface="Arial"/>
              </a:rPr>
              <a:t>(1 AU, flux-limited diffusion)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20498" y="5142532"/>
            <a:ext cx="4119187" cy="120032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rial"/>
                <a:cs typeface="Arial"/>
              </a:rPr>
              <a:t>Depends on MHD processes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  <a:latin typeface="Arial"/>
                <a:cs typeface="Arial"/>
              </a:rPr>
              <a:t>in disk, in some cases </a:t>
            </a:r>
            <a:r>
              <a:rPr lang="en-US" sz="2400" b="1" dirty="0" smtClean="0">
                <a:solidFill>
                  <a:schemeClr val="tx2"/>
                </a:solidFill>
                <a:latin typeface="Arial"/>
                <a:cs typeface="Arial"/>
              </a:rPr>
              <a:t>B</a:t>
            </a:r>
            <a:r>
              <a:rPr lang="en-US" sz="2400" dirty="0" smtClean="0">
                <a:solidFill>
                  <a:schemeClr val="tx2"/>
                </a:solidFill>
                <a:latin typeface="Arial"/>
                <a:cs typeface="Arial"/>
              </a:rPr>
              <a:t>(z) 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  <a:latin typeface="Arial"/>
                <a:cs typeface="Arial"/>
              </a:rPr>
              <a:t>may have larger effect</a:t>
            </a:r>
            <a:endParaRPr lang="en-US" sz="2400" b="1" dirty="0" smtClean="0">
              <a:solidFill>
                <a:schemeClr val="tx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8332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600007" y="333374"/>
            <a:ext cx="3543993" cy="7955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Velocity structure</a:t>
            </a:r>
            <a:endParaRPr lang="en-US" sz="3200" dirty="0">
              <a:solidFill>
                <a:schemeClr val="bg1">
                  <a:lumMod val="20000"/>
                  <a:lumOff val="8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0" name="7-Point Star 29"/>
          <p:cNvSpPr/>
          <p:nvPr/>
        </p:nvSpPr>
        <p:spPr>
          <a:xfrm>
            <a:off x="987693" y="1619950"/>
            <a:ext cx="705596" cy="705596"/>
          </a:xfrm>
          <a:prstGeom prst="star7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rapezoid 1"/>
          <p:cNvSpPr/>
          <p:nvPr/>
        </p:nvSpPr>
        <p:spPr>
          <a:xfrm rot="16200000">
            <a:off x="4146453" y="-499005"/>
            <a:ext cx="734427" cy="4972337"/>
          </a:xfrm>
          <a:prstGeom prst="trapezoid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FFFFFF"/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350824" y="1973627"/>
            <a:ext cx="116284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606075" y="1881238"/>
            <a:ext cx="993932" cy="0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606075" y="2108942"/>
            <a:ext cx="214209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83610" y="1202322"/>
            <a:ext cx="1167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Arial"/>
                <a:cs typeface="Arial"/>
              </a:rPr>
              <a:t>gravity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06075" y="1213154"/>
            <a:ext cx="1287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bg2"/>
                </a:solidFill>
                <a:latin typeface="Arial"/>
                <a:cs typeface="Arial"/>
              </a:rPr>
              <a:t>rotation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06075" y="2431282"/>
            <a:ext cx="2656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tx2"/>
                </a:solidFill>
                <a:latin typeface="Arial"/>
                <a:cs typeface="Arial"/>
              </a:rPr>
              <a:t>pressure gradient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2022" y="3118418"/>
            <a:ext cx="5982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For a slowly evolving disk, in </a:t>
            </a:r>
            <a:r>
              <a:rPr lang="en-US" sz="2400" dirty="0" err="1" smtClean="0">
                <a:latin typeface="Arial"/>
                <a:cs typeface="Arial"/>
              </a:rPr>
              <a:t>axisymmetry</a:t>
            </a:r>
            <a:r>
              <a:rPr lang="en-US" sz="2400" dirty="0" smtClean="0">
                <a:latin typeface="Arial"/>
                <a:cs typeface="Arial"/>
              </a:rPr>
              <a:t>:</a:t>
            </a:r>
          </a:p>
        </p:txBody>
      </p:sp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270" y="3778315"/>
            <a:ext cx="4820284" cy="840049"/>
          </a:xfrm>
          <a:prstGeom prst="rect">
            <a:avLst/>
          </a:prstGeom>
        </p:spPr>
      </p:pic>
      <p:cxnSp>
        <p:nvCxnSpPr>
          <p:cNvPr id="35" name="Straight Connector 34"/>
          <p:cNvCxnSpPr/>
          <p:nvPr/>
        </p:nvCxnSpPr>
        <p:spPr>
          <a:xfrm flipV="1">
            <a:off x="1715974" y="3808913"/>
            <a:ext cx="719737" cy="719737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1746576" y="3808913"/>
            <a:ext cx="719737" cy="719737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" name="Picture 3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605" y="4817171"/>
            <a:ext cx="2769402" cy="846462"/>
          </a:xfrm>
          <a:prstGeom prst="rect">
            <a:avLst/>
          </a:prstGeom>
        </p:spPr>
      </p:pic>
      <p:sp>
        <p:nvSpPr>
          <p:cNvPr id="38" name="Right Arrow 37"/>
          <p:cNvSpPr/>
          <p:nvPr/>
        </p:nvSpPr>
        <p:spPr>
          <a:xfrm>
            <a:off x="1693289" y="4972336"/>
            <a:ext cx="724200" cy="55360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645252" y="5903182"/>
            <a:ext cx="5070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P = </a:t>
            </a:r>
            <a:r>
              <a:rPr lang="en-US" sz="2400" dirty="0" smtClean="0">
                <a:latin typeface="Symbol" charset="2"/>
                <a:cs typeface="Symbol" charset="2"/>
              </a:rPr>
              <a:t>r</a:t>
            </a:r>
            <a:r>
              <a:rPr lang="en-US" sz="2400" dirty="0" smtClean="0">
                <a:cs typeface="Symbol" charset="2"/>
              </a:rPr>
              <a:t>c</a:t>
            </a:r>
            <a:r>
              <a:rPr lang="en-US" sz="2400" baseline="-25000" dirty="0" smtClean="0">
                <a:cs typeface="Symbol" charset="2"/>
              </a:rPr>
              <a:t>s</a:t>
            </a:r>
            <a:r>
              <a:rPr lang="en-US" sz="2400" baseline="30000" dirty="0" smtClean="0">
                <a:cs typeface="Symbol" charset="2"/>
              </a:rPr>
              <a:t>2</a:t>
            </a:r>
            <a:r>
              <a:rPr lang="en-US" sz="2400" dirty="0" smtClean="0">
                <a:cs typeface="Symbol" charset="2"/>
              </a:rPr>
              <a:t>, and </a:t>
            </a:r>
            <a:r>
              <a:rPr lang="en-US" sz="2400" dirty="0" err="1" smtClean="0">
                <a:cs typeface="Symbol" charset="2"/>
              </a:rPr>
              <a:t>c</a:t>
            </a:r>
            <a:r>
              <a:rPr lang="en-US" sz="2400" baseline="-25000" dirty="0" err="1" smtClean="0">
                <a:cs typeface="Symbol" charset="2"/>
              </a:rPr>
              <a:t>s</a:t>
            </a:r>
            <a:r>
              <a:rPr lang="en-US" sz="2400" dirty="0" smtClean="0">
                <a:cs typeface="Symbol" charset="2"/>
              </a:rPr>
              <a:t> ~ h, so 2</a:t>
            </a:r>
            <a:r>
              <a:rPr lang="en-US" sz="2400" baseline="30000" dirty="0" smtClean="0">
                <a:cs typeface="Symbol" charset="2"/>
              </a:rPr>
              <a:t>nd</a:t>
            </a:r>
            <a:r>
              <a:rPr lang="en-US" sz="2400" dirty="0" smtClean="0">
                <a:cs typeface="Symbol" charset="2"/>
              </a:rPr>
              <a:t> term O(h/r)</a:t>
            </a:r>
            <a:r>
              <a:rPr lang="en-US" sz="2400" baseline="30000" dirty="0" smtClean="0">
                <a:cs typeface="Symbol" charset="2"/>
              </a:rPr>
              <a:t>2</a:t>
            </a:r>
            <a:endParaRPr lang="en-US" sz="24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161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7">
      <a:dk1>
        <a:srgbClr val="C8C8C8"/>
      </a:dk1>
      <a:lt1>
        <a:srgbClr val="3E3E3E"/>
      </a:lt1>
      <a:dk2>
        <a:srgbClr val="121790"/>
      </a:dk2>
      <a:lt2>
        <a:srgbClr val="8D2E86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solidFill>
            <a:schemeClr val="tx1"/>
          </a:solidFill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Arial"/>
            <a:cs typeface="Arial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6322</TotalTime>
  <Words>1221</Words>
  <Application>Microsoft Macintosh PowerPoint</Application>
  <PresentationFormat>On-screen Show (4:3)</PresentationFormat>
  <Paragraphs>271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Boulder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Phil Armitage</dc:creator>
  <cp:lastModifiedBy>Phil Armitage</cp:lastModifiedBy>
  <cp:revision>251</cp:revision>
  <cp:lastPrinted>2015-03-06T22:54:59Z</cp:lastPrinted>
  <dcterms:created xsi:type="dcterms:W3CDTF">2013-03-07T13:35:34Z</dcterms:created>
  <dcterms:modified xsi:type="dcterms:W3CDTF">2015-03-18T17:18:06Z</dcterms:modified>
</cp:coreProperties>
</file>