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37"/>
  </p:notesMasterIdLst>
  <p:sldIdLst>
    <p:sldId id="256" r:id="rId2"/>
    <p:sldId id="335" r:id="rId3"/>
    <p:sldId id="258" r:id="rId4"/>
    <p:sldId id="345" r:id="rId5"/>
    <p:sldId id="259" r:id="rId6"/>
    <p:sldId id="260" r:id="rId7"/>
    <p:sldId id="262" r:id="rId8"/>
    <p:sldId id="264" r:id="rId9"/>
    <p:sldId id="309" r:id="rId10"/>
    <p:sldId id="311" r:id="rId11"/>
    <p:sldId id="316" r:id="rId12"/>
    <p:sldId id="313" r:id="rId13"/>
    <p:sldId id="333" r:id="rId14"/>
    <p:sldId id="327" r:id="rId15"/>
    <p:sldId id="331" r:id="rId16"/>
    <p:sldId id="318" r:id="rId17"/>
    <p:sldId id="315" r:id="rId18"/>
    <p:sldId id="319" r:id="rId19"/>
    <p:sldId id="339" r:id="rId20"/>
    <p:sldId id="320" r:id="rId21"/>
    <p:sldId id="329" r:id="rId22"/>
    <p:sldId id="332" r:id="rId23"/>
    <p:sldId id="321" r:id="rId24"/>
    <p:sldId id="338" r:id="rId25"/>
    <p:sldId id="346" r:id="rId26"/>
    <p:sldId id="326" r:id="rId27"/>
    <p:sldId id="325" r:id="rId28"/>
    <p:sldId id="324" r:id="rId29"/>
    <p:sldId id="328" r:id="rId30"/>
    <p:sldId id="323" r:id="rId31"/>
    <p:sldId id="340" r:id="rId32"/>
    <p:sldId id="341" r:id="rId33"/>
    <p:sldId id="342" r:id="rId34"/>
    <p:sldId id="343" r:id="rId35"/>
    <p:sldId id="344"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9889" autoAdjust="0"/>
    <p:restoredTop sz="94660"/>
  </p:normalViewPr>
  <p:slideViewPr>
    <p:cSldViewPr snapToGrid="0" snapToObjects="1">
      <p:cViewPr>
        <p:scale>
          <a:sx n="150" d="100"/>
          <a:sy n="150" d="100"/>
        </p:scale>
        <p:origin x="-1496" y="-8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462A71-BC85-8049-8697-F298BD79EBBA}" type="datetimeFigureOut">
              <a:rPr lang="en-US" smtClean="0"/>
              <a:pPr/>
              <a:t>4/4/11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EBC01A-C73D-B947-A55C-B81EDCAF0C5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javascript:popRef2('B24')"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Figure 1 Mass versus </a:t>
            </a:r>
            <a:r>
              <a:rPr lang="en-US" sz="1200" b="1" kern="1200" dirty="0" err="1" smtClean="0">
                <a:solidFill>
                  <a:schemeClr val="tx1"/>
                </a:solidFill>
                <a:latin typeface="+mn-lt"/>
                <a:ea typeface="+mn-ea"/>
                <a:cs typeface="+mn-cs"/>
              </a:rPr>
              <a:t>semimajor</a:t>
            </a:r>
            <a:r>
              <a:rPr lang="en-US" sz="1200" b="1" kern="1200" dirty="0" smtClean="0">
                <a:solidFill>
                  <a:schemeClr val="tx1"/>
                </a:solidFill>
                <a:latin typeface="+mn-lt"/>
                <a:ea typeface="+mn-ea"/>
                <a:cs typeface="+mn-cs"/>
              </a:rPr>
              <a:t> axis for all known objects in the mass range from 10</a:t>
            </a:r>
            <a:r>
              <a:rPr lang="en-US" sz="1200" b="1" kern="1200" baseline="30000" dirty="0" smtClean="0">
                <a:solidFill>
                  <a:schemeClr val="tx1"/>
                </a:solidFill>
                <a:latin typeface="+mn-lt"/>
                <a:ea typeface="+mn-ea"/>
                <a:cs typeface="+mn-cs"/>
              </a:rPr>
              <a:t>−4</a:t>
            </a:r>
            <a:r>
              <a:rPr lang="en-US" sz="1200" b="1" kern="1200" baseline="0" dirty="0" smtClean="0">
                <a:solidFill>
                  <a:schemeClr val="tx1"/>
                </a:solidFill>
                <a:latin typeface="+mn-lt"/>
                <a:ea typeface="+mn-ea"/>
                <a:cs typeface="+mn-cs"/>
              </a:rPr>
              <a:t> to 100 </a:t>
            </a:r>
            <a:r>
              <a:rPr lang="en-US" sz="1200" b="1" i="1" kern="1200" baseline="0" dirty="0" smtClean="0">
                <a:solidFill>
                  <a:schemeClr val="tx1"/>
                </a:solidFill>
                <a:latin typeface="+mn-lt"/>
                <a:ea typeface="+mn-ea"/>
                <a:cs typeface="+mn-cs"/>
              </a:rPr>
              <a:t>M</a:t>
            </a:r>
            <a:r>
              <a:rPr lang="en-US" sz="1200" b="1" i="1" kern="1200" baseline="-25000" dirty="0" smtClean="0">
                <a:solidFill>
                  <a:schemeClr val="tx1"/>
                </a:solidFill>
                <a:latin typeface="+mn-lt"/>
                <a:ea typeface="+mn-ea"/>
                <a:cs typeface="+mn-cs"/>
              </a:rPr>
              <a:t>J</a:t>
            </a:r>
            <a:r>
              <a:rPr lang="en-US" sz="1200" b="1" i="1" kern="1200" baseline="0" dirty="0" smtClean="0">
                <a:solidFill>
                  <a:schemeClr val="tx1"/>
                </a:solidFill>
                <a:latin typeface="+mn-lt"/>
                <a:ea typeface="+mn-ea"/>
                <a:cs typeface="+mn-cs"/>
              </a:rPr>
              <a:t> in orbit around nearby stars or brown dwarfs. Data were compiled from </a:t>
            </a:r>
            <a:r>
              <a:rPr lang="en-US" sz="1200" b="1" i="1" kern="1200" baseline="0" dirty="0" err="1" smtClean="0">
                <a:solidFill>
                  <a:schemeClr val="tx1"/>
                </a:solidFill>
                <a:latin typeface="+mn-lt"/>
                <a:ea typeface="+mn-ea"/>
                <a:cs typeface="+mn-cs"/>
              </a:rPr>
              <a:t>exoplanet.eu</a:t>
            </a:r>
            <a:r>
              <a:rPr lang="en-US" sz="1200" b="1" i="1" kern="1200" baseline="0" dirty="0" smtClean="0">
                <a:solidFill>
                  <a:schemeClr val="tx1"/>
                </a:solidFill>
                <a:latin typeface="+mn-lt"/>
                <a:ea typeface="+mn-ea"/>
                <a:cs typeface="+mn-cs"/>
              </a:rPr>
              <a:t>, </a:t>
            </a:r>
            <a:r>
              <a:rPr lang="en-US" sz="1200" b="1" i="1" kern="1200" baseline="0" dirty="0" smtClean="0">
                <a:solidFill>
                  <a:schemeClr val="tx1"/>
                </a:solidFill>
                <a:latin typeface="+mn-lt"/>
                <a:ea typeface="+mn-ea"/>
                <a:cs typeface="+mn-cs"/>
                <a:hlinkClick r:id="rId3"/>
              </a:rPr>
              <a:t>Burgasser et al. (2007</a:t>
            </a:r>
            <a:r>
              <a:rPr lang="en-US" sz="1200" b="1" i="0" u="none" kern="1200" baseline="0" dirty="0" smtClean="0">
                <a:solidFill>
                  <a:schemeClr val="tx1"/>
                </a:solidFill>
                <a:latin typeface="+mn-lt"/>
                <a:ea typeface="+mn-ea"/>
                <a:cs typeface="+mn-cs"/>
                <a:hlinkClick r:id="rId3"/>
              </a:rPr>
              <a:t>) and vlmbinaries.org. Data are represented in four different versions of axis scaling to emphasize different aspects of the parameter space. The yellow region indicates the only region that is clearly devoid of objects based on sensitivities of various surveys. The green region is almost entirely unobserved except in a few cases for extremely young objects (and the Solar System). The gray regions show roughly where direct imaging surveys have placed some constraints on this parameter space, with darkness qualitatively representing completeness</a:t>
            </a:r>
            <a:endParaRPr lang="en-US" i="0" u="none" dirty="0">
              <a:solidFill>
                <a:schemeClr val="tx1"/>
              </a:solidFill>
            </a:endParaRPr>
          </a:p>
        </p:txBody>
      </p:sp>
      <p:sp>
        <p:nvSpPr>
          <p:cNvPr id="4" name="Slide Number Placeholder 3"/>
          <p:cNvSpPr>
            <a:spLocks noGrp="1"/>
          </p:cNvSpPr>
          <p:nvPr>
            <p:ph type="sldNum" sz="quarter" idx="10"/>
          </p:nvPr>
        </p:nvSpPr>
        <p:spPr/>
        <p:txBody>
          <a:bodyPr/>
          <a:lstStyle/>
          <a:p>
            <a:fld id="{74166051-DCC7-EA49-86BD-2B9C9E1708E8}"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Images of (left) the ring of debris around </a:t>
            </a:r>
            <a:r>
              <a:rPr lang="en-US" dirty="0" err="1"/>
              <a:t>Fomalhaut</a:t>
            </a:r>
            <a:r>
              <a:rPr lang="en-US" dirty="0"/>
              <a:t> and (right) HR 4796A (left: Hubble image STScl-PRC08-39a; </a:t>
            </a:r>
            <a:r>
              <a:rPr lang="en-US" dirty="0" err="1"/>
              <a:t>Kalas</a:t>
            </a:r>
            <a:r>
              <a:rPr lang="en-US" dirty="0"/>
              <a:t> et al. 2008, </a:t>
            </a:r>
            <a:r>
              <a:rPr lang="en-US" dirty="0" err="1"/>
              <a:t>courtesty</a:t>
            </a:r>
            <a:r>
              <a:rPr lang="en-US" dirty="0"/>
              <a:t> of NASA, ESA, and P. </a:t>
            </a:r>
            <a:r>
              <a:rPr lang="en-US" dirty="0" err="1"/>
              <a:t>Kalas</a:t>
            </a:r>
            <a:r>
              <a:rPr lang="en-US" dirty="0"/>
              <a:t> of University of California, Berkeley; right: Schneider et al. 1999, courtesy of B. Smith, G. Schneider, and NASA).</a:t>
            </a:r>
          </a:p>
        </p:txBody>
      </p:sp>
      <p:sp>
        <p:nvSpPr>
          <p:cNvPr id="4" name="Slide Number Placeholder 3"/>
          <p:cNvSpPr>
            <a:spLocks noGrp="1"/>
          </p:cNvSpPr>
          <p:nvPr>
            <p:ph type="sldNum" sz="quarter" idx="10"/>
          </p:nvPr>
        </p:nvSpPr>
        <p:spPr/>
        <p:txBody>
          <a:bodyPr/>
          <a:lstStyle/>
          <a:p>
            <a:fld id="{AA272320-28FC-934E-B13B-074C96270FBA}"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2D2F4CDF-77A3-F142-8A7A-87140B08ED4D}" type="slidenum">
              <a:rPr lang="en-US"/>
              <a:pPr/>
              <a:t>11</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smtClean="0">
                <a:solidFill>
                  <a:srgbClr val="000000"/>
                </a:solidFill>
                <a:latin typeface="Times-Roman"/>
              </a:rPr>
              <a:t>Known </a:t>
            </a:r>
            <a:r>
              <a:rPr lang="en-US" sz="800" dirty="0" err="1" smtClean="0">
                <a:solidFill>
                  <a:srgbClr val="000000"/>
                </a:solidFill>
                <a:latin typeface="Times-Roman"/>
              </a:rPr>
              <a:t>exoplanets</a:t>
            </a:r>
            <a:r>
              <a:rPr lang="en-US" sz="800" dirty="0" smtClean="0">
                <a:solidFill>
                  <a:srgbClr val="000000"/>
                </a:solidFill>
                <a:latin typeface="Times-Roman"/>
              </a:rPr>
              <a:t> as a function of mass vs. </a:t>
            </a:r>
            <a:r>
              <a:rPr lang="en-US" sz="800" dirty="0" err="1" smtClean="0">
                <a:solidFill>
                  <a:srgbClr val="000000"/>
                </a:solidFill>
                <a:latin typeface="Times-Roman"/>
              </a:rPr>
              <a:t>semimajor</a:t>
            </a:r>
            <a:r>
              <a:rPr lang="en-US" sz="800" dirty="0" smtClean="0">
                <a:solidFill>
                  <a:srgbClr val="000000"/>
                </a:solidFill>
                <a:latin typeface="Times-Roman"/>
              </a:rPr>
              <a:t> axis divided by the snow-line, which is taken to be at </a:t>
            </a:r>
            <a:r>
              <a:rPr lang="en-US" sz="800" dirty="0" err="1" smtClean="0">
                <a:solidFill>
                  <a:srgbClr val="000000"/>
                </a:solidFill>
                <a:latin typeface="Times-Roman"/>
              </a:rPr>
              <a:t>asnow</a:t>
            </a:r>
            <a:r>
              <a:rPr lang="en-US" sz="800" dirty="0" smtClean="0">
                <a:solidFill>
                  <a:srgbClr val="000000"/>
                </a:solidFill>
                <a:latin typeface="Helvetica"/>
              </a:rPr>
              <a:t>= </a:t>
            </a:r>
            <a:r>
              <a:rPr lang="en-US" sz="800" dirty="0" smtClean="0">
                <a:solidFill>
                  <a:srgbClr val="000000"/>
                </a:solidFill>
                <a:latin typeface="Times-Roman"/>
              </a:rPr>
              <a:t>2.7 AU M/M</a:t>
            </a:r>
            <a:r>
              <a:rPr lang="en-US" sz="800" dirty="0" smtClean="0">
                <a:solidFill>
                  <a:srgbClr val="000000"/>
                </a:solidFill>
                <a:latin typeface="Helvetica"/>
              </a:rPr>
              <a:t>⊙</a:t>
            </a:r>
            <a:r>
              <a:rPr lang="en-US" sz="800" dirty="0" smtClean="0">
                <a:solidFill>
                  <a:srgbClr val="000000"/>
                </a:solidFill>
                <a:latin typeface="Times-Roman"/>
              </a:rPr>
              <a:t>. As in Figure </a:t>
            </a:r>
            <a:r>
              <a:rPr lang="en-US" sz="800" dirty="0" smtClean="0">
                <a:solidFill>
                  <a:srgbClr val="0000FF"/>
                </a:solidFill>
                <a:latin typeface="Times-Roman"/>
              </a:rPr>
              <a:t>8</a:t>
            </a:r>
            <a:r>
              <a:rPr lang="en-US" sz="800" dirty="0" smtClean="0">
                <a:solidFill>
                  <a:srgbClr val="000000"/>
                </a:solidFill>
                <a:latin typeface="Times-Roman"/>
              </a:rPr>
              <a:t>, </a:t>
            </a:r>
            <a:r>
              <a:rPr lang="en-US" sz="800" dirty="0" err="1" smtClean="0">
                <a:solidFill>
                  <a:srgbClr val="000000"/>
                </a:solidFill>
                <a:latin typeface="Times-Roman"/>
              </a:rPr>
              <a:t>microlensing</a:t>
            </a:r>
            <a:r>
              <a:rPr lang="en-US" sz="800" dirty="0" smtClean="0">
                <a:solidFill>
                  <a:srgbClr val="000000"/>
                </a:solidFill>
                <a:latin typeface="Times-Roman"/>
              </a:rPr>
              <a:t> planets are indicated by red filled and open circles with error bars (see Section </a:t>
            </a:r>
            <a:r>
              <a:rPr lang="en-US" sz="800" dirty="0" smtClean="0">
                <a:solidFill>
                  <a:srgbClr val="0000FF"/>
                </a:solidFill>
                <a:latin typeface="Times-Roman"/>
              </a:rPr>
              <a:t>7.2</a:t>
            </a:r>
            <a:r>
              <a:rPr lang="en-US" sz="800" dirty="0" smtClean="0">
                <a:solidFill>
                  <a:srgbClr val="000000"/>
                </a:solidFill>
                <a:latin typeface="Times-Roman"/>
              </a:rPr>
              <a:t>). OGLE-2007-BLG-368Lb is indicated by the gold-filled open circle. Blue dots represent the planets first detected by transits. The black bars with upward-pointing error bars are the planets detected via the radial velocity. The green and magenta triangles indicate the planets found by timing (including the pulsar planets) and by direct detection, respectively.</a:t>
            </a:r>
            <a:endParaRPr lang="en-US" dirty="0"/>
          </a:p>
        </p:txBody>
      </p:sp>
      <p:sp>
        <p:nvSpPr>
          <p:cNvPr id="4" name="Slide Number Placeholder 3"/>
          <p:cNvSpPr>
            <a:spLocks noGrp="1"/>
          </p:cNvSpPr>
          <p:nvPr>
            <p:ph type="sldNum" sz="quarter" idx="10"/>
          </p:nvPr>
        </p:nvSpPr>
        <p:spPr/>
        <p:txBody>
          <a:bodyPr/>
          <a:lstStyle/>
          <a:p>
            <a:fld id="{C4EBC01A-C73D-B947-A55C-B81EDCAF0C53}" type="slidenum">
              <a:rPr lang="en-US" smtClean="0"/>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986AD4AF-D8B1-4142-93D5-A4E6A541F350}" type="slidenum">
              <a:rPr lang="en-US"/>
              <a:pPr/>
              <a:t>16</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83B92C-71B2-034A-A38A-31A51E2C4290}" type="slidenum">
              <a:rPr lang="fr-CH"/>
              <a:pPr/>
              <a:t>29</a:t>
            </a:fld>
            <a:endParaRPr lang="fr-CH"/>
          </a:p>
        </p:txBody>
      </p:sp>
      <p:sp>
        <p:nvSpPr>
          <p:cNvPr id="9218" name="Rectangle 2"/>
          <p:cNvSpPr>
            <a:spLocks noGrp="1" noRot="1" noChangeAspect="1" noChangeArrowheads="1" noTextEdit="1"/>
          </p:cNvSpPr>
          <p:nvPr>
            <p:ph type="sldImg"/>
          </p:nvPr>
        </p:nvSpPr>
        <p:spPr>
          <a:xfrm>
            <a:off x="1130300" y="674688"/>
            <a:ext cx="4597400" cy="3448050"/>
          </a:xfrm>
          <a:ln/>
        </p:spPr>
      </p:sp>
      <p:sp>
        <p:nvSpPr>
          <p:cNvPr id="9219" name="Rectangle 3"/>
          <p:cNvSpPr>
            <a:spLocks noGrp="1" noChangeArrowheads="1"/>
          </p:cNvSpPr>
          <p:nvPr>
            <p:ph type="body" idx="1"/>
          </p:nvPr>
        </p:nvSpPr>
        <p:spPr>
          <a:xfrm>
            <a:off x="894522" y="4347148"/>
            <a:ext cx="5068957" cy="4122295"/>
          </a:xfrm>
        </p:spPr>
        <p:txBody>
          <a:bodyPr lIns="89696" tIns="44848" rIns="89696" bIns="44848"/>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E41A63-7D20-C741-A4B7-A8E480D1BDA6}" type="datetimeFigureOut">
              <a:rPr lang="en-US" smtClean="0"/>
              <a:pPr/>
              <a:t>4/4/11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FD297C-359E-FA46-BF55-FF5D91B40D2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E41A63-7D20-C741-A4B7-A8E480D1BDA6}" type="datetimeFigureOut">
              <a:rPr lang="en-US" smtClean="0"/>
              <a:pPr/>
              <a:t>4/4/11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FD297C-359E-FA46-BF55-FF5D91B40D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E41A63-7D20-C741-A4B7-A8E480D1BDA6}" type="datetimeFigureOut">
              <a:rPr lang="en-US" smtClean="0"/>
              <a:pPr/>
              <a:t>4/4/11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FD297C-359E-FA46-BF55-FF5D91B40D2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smtClean="0"/>
            </a:lvl1pPr>
          </a:lstStyle>
          <a:p>
            <a:fld id="{00FF6EF7-C536-9A4E-ACA0-178DBD368D3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E41A63-7D20-C741-A4B7-A8E480D1BDA6}" type="datetimeFigureOut">
              <a:rPr lang="en-US" smtClean="0"/>
              <a:pPr/>
              <a:t>4/4/11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FD297C-359E-FA46-BF55-FF5D91B40D2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E41A63-7D20-C741-A4B7-A8E480D1BDA6}" type="datetimeFigureOut">
              <a:rPr lang="en-US" smtClean="0"/>
              <a:pPr/>
              <a:t>4/4/11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FD297C-359E-FA46-BF55-FF5D91B40D2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E41A63-7D20-C741-A4B7-A8E480D1BDA6}" type="datetimeFigureOut">
              <a:rPr lang="en-US" smtClean="0"/>
              <a:pPr/>
              <a:t>4/4/11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FD297C-359E-FA46-BF55-FF5D91B40D2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E41A63-7D20-C741-A4B7-A8E480D1BDA6}" type="datetimeFigureOut">
              <a:rPr lang="en-US" smtClean="0"/>
              <a:pPr/>
              <a:t>4/4/11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FD297C-359E-FA46-BF55-FF5D91B40D2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E41A63-7D20-C741-A4B7-A8E480D1BDA6}" type="datetimeFigureOut">
              <a:rPr lang="en-US" smtClean="0"/>
              <a:pPr/>
              <a:t>4/4/11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FD297C-359E-FA46-BF55-FF5D91B40D2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E41A63-7D20-C741-A4B7-A8E480D1BDA6}" type="datetimeFigureOut">
              <a:rPr lang="en-US" smtClean="0"/>
              <a:pPr/>
              <a:t>4/4/11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FD297C-359E-FA46-BF55-FF5D91B40D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E41A63-7D20-C741-A4B7-A8E480D1BDA6}" type="datetimeFigureOut">
              <a:rPr lang="en-US" smtClean="0"/>
              <a:pPr/>
              <a:t>4/4/11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FD297C-359E-FA46-BF55-FF5D91B40D2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E41A63-7D20-C741-A4B7-A8E480D1BDA6}" type="datetimeFigureOut">
              <a:rPr lang="en-US" smtClean="0"/>
              <a:pPr/>
              <a:t>4/4/11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FD297C-359E-FA46-BF55-FF5D91B40D2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41A63-7D20-C741-A4B7-A8E480D1BDA6}" type="datetimeFigureOut">
              <a:rPr lang="en-US" smtClean="0"/>
              <a:pPr/>
              <a:t>4/4/11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D297C-359E-FA46-BF55-FF5D91B40D2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df"/><Relationship Id="rId4"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df"/><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df"/><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2.pdf"/></Relationships>
</file>

<file path=ppt/slides/_rels/slide2.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df"/><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df"/><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df"/><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df"/><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df"/><Relationship Id="rId5"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image" Target="../media/image41.pd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df"/><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df"/><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85333"/>
            <a:ext cx="7772400" cy="1470025"/>
          </a:xfrm>
        </p:spPr>
        <p:txBody>
          <a:bodyPr/>
          <a:lstStyle/>
          <a:p>
            <a:r>
              <a:rPr lang="en-US" dirty="0" smtClean="0"/>
              <a:t>Lecture 2</a:t>
            </a:r>
            <a:endParaRPr lang="en-US" dirty="0"/>
          </a:p>
        </p:txBody>
      </p:sp>
      <p:sp>
        <p:nvSpPr>
          <p:cNvPr id="3" name="Subtitle 2"/>
          <p:cNvSpPr>
            <a:spLocks noGrp="1"/>
          </p:cNvSpPr>
          <p:nvPr>
            <p:ph type="subTitle" idx="1"/>
          </p:nvPr>
        </p:nvSpPr>
        <p:spPr>
          <a:xfrm>
            <a:off x="2353734" y="2655358"/>
            <a:ext cx="4258733" cy="1752600"/>
          </a:xfrm>
        </p:spPr>
        <p:txBody>
          <a:bodyPr>
            <a:normAutofit fontScale="62500" lnSpcReduction="20000"/>
          </a:bodyPr>
          <a:lstStyle/>
          <a:p>
            <a:pPr algn="l">
              <a:buFont typeface="Arial"/>
              <a:buChar char="•"/>
            </a:pPr>
            <a:r>
              <a:rPr lang="en-US" b="1" dirty="0" smtClean="0">
                <a:solidFill>
                  <a:schemeClr val="tx1"/>
                </a:solidFill>
              </a:rPr>
              <a:t>Star and Planet formation </a:t>
            </a:r>
          </a:p>
          <a:p>
            <a:pPr algn="l">
              <a:buFont typeface="Arial"/>
              <a:buChar char="•"/>
            </a:pPr>
            <a:r>
              <a:rPr lang="en-US" b="1" dirty="0" smtClean="0">
                <a:solidFill>
                  <a:schemeClr val="tx1"/>
                </a:solidFill>
              </a:rPr>
              <a:t>Mechanisms of cloud collapse. </a:t>
            </a:r>
          </a:p>
          <a:p>
            <a:pPr algn="l">
              <a:buFont typeface="Arial"/>
              <a:buChar char="•"/>
            </a:pPr>
            <a:r>
              <a:rPr lang="en-US" b="1" dirty="0" smtClean="0">
                <a:solidFill>
                  <a:schemeClr val="tx1"/>
                </a:solidFill>
              </a:rPr>
              <a:t>Disk formation. </a:t>
            </a:r>
          </a:p>
          <a:p>
            <a:pPr algn="l">
              <a:buFont typeface="Arial"/>
              <a:buChar char="•"/>
            </a:pPr>
            <a:r>
              <a:rPr lang="en-US" b="1" dirty="0" smtClean="0">
                <a:solidFill>
                  <a:schemeClr val="tx1"/>
                </a:solidFill>
              </a:rPr>
              <a:t>Giant planet formation </a:t>
            </a:r>
          </a:p>
          <a:p>
            <a:pPr algn="l">
              <a:buFont typeface="Arial"/>
              <a:buChar char="•"/>
            </a:pPr>
            <a:r>
              <a:rPr lang="en-US" b="1" dirty="0" smtClean="0">
                <a:solidFill>
                  <a:schemeClr val="tx1"/>
                </a:solidFill>
              </a:rPr>
              <a:t>Planet migration</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300" y="241442"/>
            <a:ext cx="8775700" cy="6064107"/>
          </a:xfrm>
          <a:prstGeom prst="rect">
            <a:avLst/>
          </a:prstGeom>
        </p:spPr>
      </p:pic>
      <p:sp>
        <p:nvSpPr>
          <p:cNvPr id="3" name="TextBox 2"/>
          <p:cNvSpPr txBox="1"/>
          <p:nvPr/>
        </p:nvSpPr>
        <p:spPr>
          <a:xfrm>
            <a:off x="3911600" y="6453201"/>
            <a:ext cx="4493538" cy="369332"/>
          </a:xfrm>
          <a:prstGeom prst="rect">
            <a:avLst/>
          </a:prstGeom>
          <a:noFill/>
        </p:spPr>
        <p:txBody>
          <a:bodyPr wrap="none" rtlCol="0">
            <a:spAutoFit/>
          </a:bodyPr>
          <a:lstStyle/>
          <a:p>
            <a:r>
              <a:rPr lang="en-US" dirty="0" smtClean="0"/>
              <a:t>courtesy Alice </a:t>
            </a:r>
            <a:r>
              <a:rPr lang="en-US" dirty="0" err="1" smtClean="0"/>
              <a:t>Quillen</a:t>
            </a:r>
            <a:r>
              <a:rPr lang="en-US" dirty="0" smtClean="0"/>
              <a:t>, University of Rochester</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381000"/>
            <a:ext cx="7772400" cy="1143000"/>
          </a:xfrm>
        </p:spPr>
        <p:txBody>
          <a:bodyPr/>
          <a:lstStyle/>
          <a:p>
            <a:pPr eaLnBrk="1" hangingPunct="1"/>
            <a:r>
              <a:rPr lang="en-US" sz="2800" b="0"/>
              <a:t>The core instability model</a:t>
            </a:r>
          </a:p>
        </p:txBody>
      </p:sp>
      <p:sp>
        <p:nvSpPr>
          <p:cNvPr id="37891" name="Rectangle 3"/>
          <p:cNvSpPr>
            <a:spLocks noGrp="1" noChangeArrowheads="1"/>
          </p:cNvSpPr>
          <p:nvPr>
            <p:ph type="body" idx="1"/>
          </p:nvPr>
        </p:nvSpPr>
        <p:spPr>
          <a:xfrm>
            <a:off x="609600" y="1524000"/>
            <a:ext cx="7848600" cy="5029200"/>
          </a:xfrm>
        </p:spPr>
        <p:txBody>
          <a:bodyPr/>
          <a:lstStyle/>
          <a:p>
            <a:pPr eaLnBrk="1" hangingPunct="1">
              <a:lnSpc>
                <a:spcPct val="90000"/>
              </a:lnSpc>
              <a:buFontTx/>
              <a:buNone/>
            </a:pPr>
            <a:r>
              <a:rPr lang="en-US" sz="2000" dirty="0"/>
              <a:t>How do the gas giants acquire their huge envelopes?</a:t>
            </a:r>
          </a:p>
          <a:p>
            <a:pPr eaLnBrk="1" hangingPunct="1">
              <a:lnSpc>
                <a:spcPct val="90000"/>
              </a:lnSpc>
            </a:pPr>
            <a:r>
              <a:rPr lang="en-US" sz="2000" dirty="0"/>
              <a:t>escape speed from a growing solid </a:t>
            </a:r>
            <a:r>
              <a:rPr lang="en-US" sz="2000" dirty="0" err="1"/>
              <a:t>protoplanet</a:t>
            </a:r>
            <a:r>
              <a:rPr lang="en-US" sz="2000" dirty="0"/>
              <a:t> with the density of the Earth is</a:t>
            </a:r>
          </a:p>
          <a:p>
            <a:pPr eaLnBrk="1" hangingPunct="1">
              <a:lnSpc>
                <a:spcPct val="90000"/>
              </a:lnSpc>
              <a:buFontTx/>
              <a:buNone/>
            </a:pPr>
            <a:r>
              <a:rPr lang="en-US" sz="2000" dirty="0"/>
              <a:t>                           </a:t>
            </a:r>
            <a:r>
              <a:rPr lang="en-US" sz="2000" dirty="0" err="1">
                <a:solidFill>
                  <a:srgbClr val="CC0066"/>
                </a:solidFill>
              </a:rPr>
              <a:t>v</a:t>
            </a:r>
            <a:r>
              <a:rPr lang="en-US" sz="2000" baseline="-25000" dirty="0" err="1">
                <a:solidFill>
                  <a:srgbClr val="CC0066"/>
                </a:solidFill>
              </a:rPr>
              <a:t>esc</a:t>
            </a:r>
            <a:r>
              <a:rPr lang="en-US" sz="2000" dirty="0">
                <a:solidFill>
                  <a:srgbClr val="CC0066"/>
                </a:solidFill>
              </a:rPr>
              <a:t> = 11 km/</a:t>
            </a:r>
            <a:r>
              <a:rPr lang="en-US" sz="2000" dirty="0" err="1">
                <a:solidFill>
                  <a:srgbClr val="CC0066"/>
                </a:solidFill>
              </a:rPr>
              <a:t>s</a:t>
            </a:r>
            <a:r>
              <a:rPr lang="en-US" sz="2000" dirty="0">
                <a:solidFill>
                  <a:srgbClr val="CC0066"/>
                </a:solidFill>
              </a:rPr>
              <a:t> (M/M</a:t>
            </a:r>
            <a:r>
              <a:rPr lang="en-US" sz="2000" baseline="-25000" dirty="0">
                <a:solidFill>
                  <a:srgbClr val="CC0066"/>
                </a:solidFill>
                <a:sym typeface="Symbol" charset="2"/>
              </a:rPr>
              <a:t></a:t>
            </a:r>
            <a:r>
              <a:rPr lang="en-US" sz="2000" dirty="0">
                <a:solidFill>
                  <a:srgbClr val="CC0066"/>
                </a:solidFill>
                <a:sym typeface="Symbol" charset="2"/>
              </a:rPr>
              <a:t>)</a:t>
            </a:r>
            <a:r>
              <a:rPr lang="en-US" sz="2000" baseline="30000" dirty="0">
                <a:solidFill>
                  <a:srgbClr val="CC0066"/>
                </a:solidFill>
                <a:sym typeface="Symbol" charset="2"/>
              </a:rPr>
              <a:t>1/3</a:t>
            </a:r>
          </a:p>
          <a:p>
            <a:pPr eaLnBrk="1" hangingPunct="1">
              <a:lnSpc>
                <a:spcPct val="90000"/>
              </a:lnSpc>
            </a:pPr>
            <a:endParaRPr lang="en-US" sz="2000" baseline="30000" dirty="0">
              <a:solidFill>
                <a:srgbClr val="CC0066"/>
              </a:solidFill>
              <a:sym typeface="Symbol" charset="2"/>
            </a:endParaRPr>
          </a:p>
          <a:p>
            <a:pPr eaLnBrk="1" hangingPunct="1">
              <a:lnSpc>
                <a:spcPct val="90000"/>
              </a:lnSpc>
            </a:pPr>
            <a:r>
              <a:rPr lang="en-US" sz="2000" dirty="0">
                <a:sym typeface="Symbol" charset="2"/>
              </a:rPr>
              <a:t>growing </a:t>
            </a:r>
            <a:r>
              <a:rPr lang="en-US" sz="2000" dirty="0" err="1">
                <a:sym typeface="Symbol" charset="2"/>
              </a:rPr>
              <a:t>protoplanet</a:t>
            </a:r>
            <a:r>
              <a:rPr lang="en-US" sz="2000" dirty="0">
                <a:sym typeface="Symbol" charset="2"/>
              </a:rPr>
              <a:t> gradually acquires a static atmosphere</a:t>
            </a:r>
          </a:p>
          <a:p>
            <a:pPr eaLnBrk="1" hangingPunct="1">
              <a:lnSpc>
                <a:spcPct val="90000"/>
              </a:lnSpc>
            </a:pPr>
            <a:r>
              <a:rPr lang="en-US" sz="2000" dirty="0">
                <a:sym typeface="Symbol" charset="2"/>
              </a:rPr>
              <a:t>when </a:t>
            </a:r>
            <a:r>
              <a:rPr lang="en-US" sz="2000" dirty="0" err="1">
                <a:solidFill>
                  <a:srgbClr val="CC0000"/>
                </a:solidFill>
                <a:sym typeface="Symbol" charset="2"/>
              </a:rPr>
              <a:t>v</a:t>
            </a:r>
            <a:r>
              <a:rPr lang="en-US" sz="2000" baseline="-25000" dirty="0" err="1">
                <a:solidFill>
                  <a:srgbClr val="CC0000"/>
                </a:solidFill>
                <a:sym typeface="Symbol" charset="2"/>
              </a:rPr>
              <a:t>esc</a:t>
            </a:r>
            <a:r>
              <a:rPr lang="en-US" sz="2000" dirty="0">
                <a:solidFill>
                  <a:srgbClr val="CC0000"/>
                </a:solidFill>
                <a:sym typeface="Symbol" charset="2"/>
              </a:rPr>
              <a:t> &gt;&gt; </a:t>
            </a:r>
            <a:r>
              <a:rPr lang="en-US" sz="2000" dirty="0" err="1" smtClean="0">
                <a:solidFill>
                  <a:srgbClr val="CC0000"/>
                </a:solidFill>
                <a:sym typeface="Symbol" charset="2"/>
              </a:rPr>
              <a:t>c</a:t>
            </a:r>
            <a:r>
              <a:rPr lang="en-US" sz="2000" dirty="0" smtClean="0">
                <a:solidFill>
                  <a:srgbClr val="CC0000"/>
                </a:solidFill>
                <a:sym typeface="Symbol" charset="2"/>
              </a:rPr>
              <a:t>, </a:t>
            </a:r>
            <a:r>
              <a:rPr lang="en-US" sz="2000" dirty="0" smtClean="0">
                <a:sym typeface="Symbol" charset="2"/>
              </a:rPr>
              <a:t>the sound speed</a:t>
            </a:r>
            <a:r>
              <a:rPr lang="en-US" sz="2000" dirty="0" smtClean="0">
                <a:solidFill>
                  <a:srgbClr val="CC0000"/>
                </a:solidFill>
                <a:sym typeface="Symbol" charset="2"/>
              </a:rPr>
              <a:t>,</a:t>
            </a:r>
            <a:r>
              <a:rPr lang="en-US" sz="2000" dirty="0" smtClean="0">
                <a:sym typeface="Symbol" charset="2"/>
              </a:rPr>
              <a:t> </a:t>
            </a:r>
            <a:r>
              <a:rPr lang="en-US" sz="2000" dirty="0">
                <a:sym typeface="Symbol" charset="2"/>
              </a:rPr>
              <a:t>the mass of the atmosphere can exceed the mass of the planet </a:t>
            </a:r>
            <a:r>
              <a:rPr lang="en-US" sz="2000" dirty="0" err="1">
                <a:sym typeface="Symbol" charset="2"/>
              </a:rPr>
              <a:t></a:t>
            </a:r>
            <a:r>
              <a:rPr lang="en-US" sz="2000" dirty="0">
                <a:sym typeface="Symbol" charset="2"/>
              </a:rPr>
              <a:t> instability</a:t>
            </a:r>
          </a:p>
          <a:p>
            <a:pPr eaLnBrk="1" hangingPunct="1">
              <a:lnSpc>
                <a:spcPct val="90000"/>
              </a:lnSpc>
            </a:pPr>
            <a:r>
              <a:rPr lang="en-US" sz="2000" dirty="0">
                <a:sym typeface="Symbol" charset="2"/>
              </a:rPr>
              <a:t>in more detail:</a:t>
            </a:r>
          </a:p>
          <a:p>
            <a:pPr lvl="1" eaLnBrk="1" hangingPunct="1">
              <a:lnSpc>
                <a:spcPct val="90000"/>
              </a:lnSpc>
            </a:pPr>
            <a:r>
              <a:rPr lang="en-US" sz="1800" b="0" dirty="0">
                <a:sym typeface="Symbol" charset="2"/>
              </a:rPr>
              <a:t>energy balance is determined by competition between   cooling by radiation and heating by accreting </a:t>
            </a:r>
            <a:r>
              <a:rPr lang="en-US" sz="1800" b="0" dirty="0" err="1">
                <a:sym typeface="Symbol" charset="2"/>
              </a:rPr>
              <a:t>planetesimals</a:t>
            </a:r>
            <a:endParaRPr lang="en-US" sz="1800" b="0" dirty="0">
              <a:sym typeface="Symbol" charset="2"/>
            </a:endParaRPr>
          </a:p>
          <a:p>
            <a:pPr lvl="1" eaLnBrk="1" hangingPunct="1">
              <a:lnSpc>
                <a:spcPct val="90000"/>
              </a:lnSpc>
            </a:pPr>
            <a:r>
              <a:rPr lang="en-US" sz="1800" b="0" dirty="0">
                <a:sym typeface="Symbol" charset="2"/>
              </a:rPr>
              <a:t>as </a:t>
            </a:r>
            <a:r>
              <a:rPr lang="en-US" sz="1800" b="0" dirty="0" err="1">
                <a:sym typeface="Symbol" charset="2"/>
              </a:rPr>
              <a:t>planetesimal</a:t>
            </a:r>
            <a:r>
              <a:rPr lang="en-US" sz="1800" b="0" dirty="0">
                <a:sym typeface="Symbol" charset="2"/>
              </a:rPr>
              <a:t> density falls, cooling wins and the accretion of gas runs away until the planet acquires all of the gas in its region of the disk</a:t>
            </a:r>
          </a:p>
          <a:p>
            <a:pPr lvl="1" eaLnBrk="1" hangingPunct="1">
              <a:lnSpc>
                <a:spcPct val="90000"/>
              </a:lnSpc>
            </a:pPr>
            <a:r>
              <a:rPr lang="en-US" sz="1800" b="0" dirty="0">
                <a:sym typeface="Symbol" charset="2"/>
              </a:rPr>
              <a:t>runaway sets in at about 10-20 M</a:t>
            </a:r>
            <a:r>
              <a:rPr lang="en-US" sz="1800" b="0" baseline="-25000" dirty="0">
                <a:sym typeface="Symbol" charset="2"/>
              </a:rPr>
              <a:t></a:t>
            </a:r>
          </a:p>
          <a:p>
            <a:pPr lvl="1" eaLnBrk="1" hangingPunct="1">
              <a:lnSpc>
                <a:spcPct val="90000"/>
              </a:lnSpc>
            </a:pPr>
            <a:r>
              <a:rPr lang="en-US" sz="1800" b="0" dirty="0">
                <a:sym typeface="Symbol" charset="2"/>
              </a:rPr>
              <a:t>must occur before </a:t>
            </a:r>
            <a:r>
              <a:rPr lang="en-US" sz="1800" b="0" dirty="0" err="1">
                <a:sym typeface="Symbol" charset="2"/>
              </a:rPr>
              <a:t>protoplanetary</a:t>
            </a:r>
            <a:r>
              <a:rPr lang="en-US" sz="1800" b="0" dirty="0">
                <a:sym typeface="Symbol" charset="2"/>
              </a:rPr>
              <a:t> gas disk is dispersed</a:t>
            </a:r>
            <a:endParaRPr lang="en-US" sz="1600" dirty="0">
              <a:sym typeface="Symbol" charset="2"/>
            </a:endParaRPr>
          </a:p>
        </p:txBody>
      </p:sp>
      <p:sp>
        <p:nvSpPr>
          <p:cNvPr id="4" name="TextBox 3"/>
          <p:cNvSpPr txBox="1"/>
          <p:nvPr/>
        </p:nvSpPr>
        <p:spPr>
          <a:xfrm>
            <a:off x="685800" y="6553200"/>
            <a:ext cx="1059192" cy="369332"/>
          </a:xfrm>
          <a:prstGeom prst="rect">
            <a:avLst/>
          </a:prstGeom>
          <a:noFill/>
        </p:spPr>
        <p:txBody>
          <a:bodyPr wrap="none" rtlCol="0">
            <a:spAutoFit/>
          </a:bodyPr>
          <a:lstStyle/>
          <a:p>
            <a:r>
              <a:rPr lang="en-US" dirty="0" err="1" smtClean="0"/>
              <a:t>Tremaine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lum bright="-20000" contrast="38000"/>
          </a:blip>
          <a:srcRect/>
          <a:stretch>
            <a:fillRect/>
          </a:stretch>
        </p:blipFill>
        <p:spPr bwMode="auto">
          <a:xfrm>
            <a:off x="0" y="363538"/>
            <a:ext cx="9144000" cy="6494462"/>
          </a:xfrm>
          <a:prstGeom prst="rect">
            <a:avLst/>
          </a:prstGeom>
          <a:noFill/>
          <a:ln w="9525">
            <a:noFill/>
            <a:miter lim="800000"/>
            <a:headEnd/>
            <a:tailEnd/>
          </a:ln>
        </p:spPr>
      </p:pic>
      <p:sp>
        <p:nvSpPr>
          <p:cNvPr id="3" name="TextBox 2"/>
          <p:cNvSpPr txBox="1"/>
          <p:nvPr/>
        </p:nvSpPr>
        <p:spPr>
          <a:xfrm>
            <a:off x="1337733" y="4622800"/>
            <a:ext cx="3891961" cy="461665"/>
          </a:xfrm>
          <a:prstGeom prst="rect">
            <a:avLst/>
          </a:prstGeom>
          <a:noFill/>
        </p:spPr>
        <p:txBody>
          <a:bodyPr wrap="none" rtlCol="0">
            <a:spAutoFit/>
          </a:bodyPr>
          <a:lstStyle/>
          <a:p>
            <a:r>
              <a:rPr lang="en-US" sz="2400" dirty="0" err="1" smtClean="0"/>
              <a:t>planetesimal</a:t>
            </a:r>
            <a:r>
              <a:rPr lang="en-US" sz="2400" dirty="0" smtClean="0"/>
              <a:t> runaway growth</a:t>
            </a:r>
            <a:endParaRPr lang="en-US" sz="2400" dirty="0"/>
          </a:p>
        </p:txBody>
      </p:sp>
      <p:sp>
        <p:nvSpPr>
          <p:cNvPr id="4" name="TextBox 3"/>
          <p:cNvSpPr txBox="1"/>
          <p:nvPr/>
        </p:nvSpPr>
        <p:spPr>
          <a:xfrm>
            <a:off x="6009826" y="2035201"/>
            <a:ext cx="1736373" cy="461665"/>
          </a:xfrm>
          <a:prstGeom prst="rect">
            <a:avLst/>
          </a:prstGeom>
          <a:noFill/>
        </p:spPr>
        <p:txBody>
          <a:bodyPr wrap="none" rtlCol="0">
            <a:spAutoFit/>
          </a:bodyPr>
          <a:lstStyle/>
          <a:p>
            <a:r>
              <a:rPr lang="en-US" sz="2400" dirty="0" smtClean="0"/>
              <a:t>gas runaway</a:t>
            </a:r>
            <a:endParaRPr lang="en-US" sz="2400" dirty="0"/>
          </a:p>
        </p:txBody>
      </p:sp>
      <p:cxnSp>
        <p:nvCxnSpPr>
          <p:cNvPr id="6" name="Straight Connector 5"/>
          <p:cNvCxnSpPr/>
          <p:nvPr/>
        </p:nvCxnSpPr>
        <p:spPr>
          <a:xfrm rot="5400000">
            <a:off x="1065199" y="5264666"/>
            <a:ext cx="545068" cy="1588"/>
          </a:xfrm>
          <a:prstGeom prst="line">
            <a:avLst/>
          </a:prstGeom>
          <a:ln>
            <a:tailEnd type="stealth"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3150" y="190500"/>
            <a:ext cx="6997700" cy="6477000"/>
          </a:xfrm>
          <a:prstGeom prst="rect">
            <a:avLst/>
          </a:prstGeom>
        </p:spPr>
      </p:pic>
      <p:sp>
        <p:nvSpPr>
          <p:cNvPr id="5" name="TextBox 4"/>
          <p:cNvSpPr txBox="1"/>
          <p:nvPr/>
        </p:nvSpPr>
        <p:spPr>
          <a:xfrm>
            <a:off x="1346200" y="6307667"/>
            <a:ext cx="1486592" cy="369332"/>
          </a:xfrm>
          <a:prstGeom prst="rect">
            <a:avLst/>
          </a:prstGeom>
          <a:noFill/>
        </p:spPr>
        <p:txBody>
          <a:bodyPr wrap="none" rtlCol="0">
            <a:spAutoFit/>
          </a:bodyPr>
          <a:lstStyle/>
          <a:p>
            <a:r>
              <a:rPr lang="en-US" dirty="0" smtClean="0">
                <a:solidFill>
                  <a:schemeClr val="bg1">
                    <a:lumMod val="85000"/>
                  </a:schemeClr>
                </a:solidFill>
              </a:rPr>
              <a:t>NASA R.J. Hall</a:t>
            </a:r>
            <a:endParaRPr lang="en-US" dirty="0">
              <a:solidFill>
                <a:schemeClr val="bg1">
                  <a:lumMod val="85000"/>
                </a:schemeClr>
              </a:solidFill>
            </a:endParaRPr>
          </a:p>
        </p:txBody>
      </p:sp>
      <p:sp>
        <p:nvSpPr>
          <p:cNvPr id="6" name="TextBox 5"/>
          <p:cNvSpPr txBox="1"/>
          <p:nvPr/>
        </p:nvSpPr>
        <p:spPr>
          <a:xfrm>
            <a:off x="5105400" y="6544733"/>
            <a:ext cx="3695393" cy="369332"/>
          </a:xfrm>
          <a:prstGeom prst="rect">
            <a:avLst/>
          </a:prstGeom>
          <a:noFill/>
        </p:spPr>
        <p:txBody>
          <a:bodyPr wrap="none" rtlCol="0">
            <a:spAutoFit/>
          </a:bodyPr>
          <a:lstStyle/>
          <a:p>
            <a:r>
              <a:rPr lang="en-US" dirty="0" smtClean="0">
                <a:solidFill>
                  <a:srgbClr val="D9D9D9"/>
                </a:solidFill>
              </a:rPr>
              <a:t>Interior models in favor of core </a:t>
            </a:r>
            <a:r>
              <a:rPr lang="en-US" dirty="0" err="1" smtClean="0">
                <a:solidFill>
                  <a:srgbClr val="D9D9D9"/>
                </a:solidFill>
              </a:rPr>
              <a:t>accre</a:t>
            </a:r>
            <a:r>
              <a:rPr lang="en-US" dirty="0" smtClean="0">
                <a:solidFill>
                  <a:srgbClr val="D9D9D9"/>
                </a:solidFill>
              </a:rPr>
              <a:t>.</a:t>
            </a:r>
            <a:endParaRPr lang="en-US" dirty="0">
              <a:solidFill>
                <a:srgbClr val="D9D9D9"/>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800" y="609600"/>
            <a:ext cx="6845300" cy="6057900"/>
          </a:xfrm>
          <a:prstGeom prst="rect">
            <a:avLst/>
          </a:prstGeom>
        </p:spPr>
      </p:pic>
      <p:sp>
        <p:nvSpPr>
          <p:cNvPr id="5" name="TextBox 4"/>
          <p:cNvSpPr txBox="1"/>
          <p:nvPr/>
        </p:nvSpPr>
        <p:spPr>
          <a:xfrm>
            <a:off x="0" y="0"/>
            <a:ext cx="8991600" cy="707886"/>
          </a:xfrm>
          <a:prstGeom prst="rect">
            <a:avLst/>
          </a:prstGeom>
          <a:noFill/>
        </p:spPr>
        <p:txBody>
          <a:bodyPr wrap="square" rtlCol="0">
            <a:spAutoFit/>
          </a:bodyPr>
          <a:lstStyle/>
          <a:p>
            <a:r>
              <a:rPr lang="en-US" sz="2000" dirty="0" smtClean="0"/>
              <a:t>Astronomical constraints from observations of disks around other stars:  Gas is largely gone from planet-forming disks by 5 million years (</a:t>
            </a:r>
            <a:r>
              <a:rPr lang="en-US" sz="2000" dirty="0" err="1" smtClean="0"/>
              <a:t>Myr</a:t>
            </a:r>
            <a:r>
              <a:rPr lang="en-US" sz="2000" dirty="0" smtClean="0"/>
              <a:t>) after disk accretion begins.</a:t>
            </a:r>
            <a:endParaRPr lang="en-US" sz="2000" dirty="0"/>
          </a:p>
        </p:txBody>
      </p:sp>
      <p:sp>
        <p:nvSpPr>
          <p:cNvPr id="6" name="TextBox 5"/>
          <p:cNvSpPr txBox="1"/>
          <p:nvPr/>
        </p:nvSpPr>
        <p:spPr>
          <a:xfrm>
            <a:off x="0" y="6519446"/>
            <a:ext cx="8991600" cy="338554"/>
          </a:xfrm>
          <a:prstGeom prst="rect">
            <a:avLst/>
          </a:prstGeom>
          <a:noFill/>
        </p:spPr>
        <p:txBody>
          <a:bodyPr wrap="square" rtlCol="0">
            <a:spAutoFit/>
          </a:bodyPr>
          <a:lstStyle/>
          <a:p>
            <a:r>
              <a:rPr lang="en-US" sz="1600" dirty="0" err="1" smtClean="0"/>
              <a:t>Fedele</a:t>
            </a:r>
            <a:r>
              <a:rPr lang="en-US" sz="1600" dirty="0" smtClean="0"/>
              <a:t> et al. A&amp;A 2010</a:t>
            </a:r>
            <a:endParaRPr lang="en-US" sz="1600" dirty="0"/>
          </a:p>
        </p:txBody>
      </p:sp>
      <p:sp>
        <p:nvSpPr>
          <p:cNvPr id="7" name="TextBox 6"/>
          <p:cNvSpPr txBox="1"/>
          <p:nvPr/>
        </p:nvSpPr>
        <p:spPr>
          <a:xfrm>
            <a:off x="5715000" y="3352800"/>
            <a:ext cx="1697901" cy="369332"/>
          </a:xfrm>
          <a:prstGeom prst="rect">
            <a:avLst/>
          </a:prstGeom>
          <a:noFill/>
        </p:spPr>
        <p:txBody>
          <a:bodyPr wrap="none" rtlCol="0">
            <a:spAutoFit/>
          </a:bodyPr>
          <a:lstStyle/>
          <a:p>
            <a:r>
              <a:rPr lang="en-US" sz="1800" dirty="0" smtClean="0"/>
              <a:t>VIMOS on VLT</a:t>
            </a:r>
            <a:endParaRPr lang="en-US" sz="1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26585" y="353344"/>
            <a:ext cx="6111949" cy="6504656"/>
          </a:xfrm>
          <a:prstGeom prst="rect">
            <a:avLst/>
          </a:prstGeom>
        </p:spPr>
      </p:pic>
      <p:sp>
        <p:nvSpPr>
          <p:cNvPr id="6" name="TextBox 5"/>
          <p:cNvSpPr txBox="1"/>
          <p:nvPr/>
        </p:nvSpPr>
        <p:spPr>
          <a:xfrm>
            <a:off x="220133" y="6383867"/>
            <a:ext cx="1352879" cy="307777"/>
          </a:xfrm>
          <a:prstGeom prst="rect">
            <a:avLst/>
          </a:prstGeom>
          <a:noFill/>
        </p:spPr>
        <p:txBody>
          <a:bodyPr wrap="none" rtlCol="0">
            <a:spAutoFit/>
          </a:bodyPr>
          <a:lstStyle/>
          <a:p>
            <a:r>
              <a:rPr lang="en-US" sz="1400" dirty="0" err="1" smtClean="0"/>
              <a:t>Sumi</a:t>
            </a:r>
            <a:r>
              <a:rPr lang="en-US" sz="1400" dirty="0" smtClean="0"/>
              <a:t> et al. 2010</a:t>
            </a:r>
            <a:endParaRPr lang="en-US" sz="14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dirty="0" smtClean="0"/>
              <a:t>Migration</a:t>
            </a:r>
            <a:endParaRPr lang="en-US" dirty="0"/>
          </a:p>
        </p:txBody>
      </p:sp>
      <p:sp>
        <p:nvSpPr>
          <p:cNvPr id="50179" name="Rectangle 3"/>
          <p:cNvSpPr>
            <a:spLocks noGrp="1" noChangeArrowheads="1"/>
          </p:cNvSpPr>
          <p:nvPr>
            <p:ph type="body" idx="1"/>
          </p:nvPr>
        </p:nvSpPr>
        <p:spPr/>
        <p:txBody>
          <a:bodyPr>
            <a:normAutofit fontScale="92500" lnSpcReduction="20000"/>
          </a:bodyPr>
          <a:lstStyle/>
          <a:p>
            <a:pPr eaLnBrk="1" hangingPunct="1">
              <a:buFontTx/>
              <a:buNone/>
            </a:pPr>
            <a:r>
              <a:rPr lang="en-US">
                <a:solidFill>
                  <a:srgbClr val="CC0000"/>
                </a:solidFill>
              </a:rPr>
              <a:t>Type I: low mass planet only weakly perturbs the disk</a:t>
            </a:r>
          </a:p>
          <a:p>
            <a:pPr lvl="1" eaLnBrk="1" hangingPunct="1"/>
            <a:r>
              <a:rPr lang="en-US" b="0"/>
              <a:t>timescale of order </a:t>
            </a:r>
            <a:r>
              <a:rPr lang="en-US" b="0">
                <a:sym typeface="Symbol" charset="2"/>
              </a:rPr>
              <a:t></a:t>
            </a:r>
            <a:r>
              <a:rPr lang="en-US" b="0" baseline="30000">
                <a:sym typeface="Symbol" charset="2"/>
              </a:rPr>
              <a:t>-1</a:t>
            </a:r>
            <a:r>
              <a:rPr lang="en-US" b="0">
                <a:sym typeface="Symbol" charset="2"/>
              </a:rPr>
              <a:t> (R</a:t>
            </a:r>
            <a:r>
              <a:rPr lang="en-US" b="0" baseline="30000">
                <a:sym typeface="Symbol" charset="2"/>
              </a:rPr>
              <a:t>2</a:t>
            </a:r>
            <a:r>
              <a:rPr lang="en-US" b="0">
                <a:sym typeface="Symbol" charset="2"/>
              </a:rPr>
              <a:t>/M</a:t>
            </a:r>
            <a:r>
              <a:rPr lang="en-US" b="0" baseline="-25000">
                <a:sym typeface="Wingdings" charset="2"/>
              </a:rPr>
              <a:t></a:t>
            </a:r>
            <a:r>
              <a:rPr lang="en-US" b="0">
                <a:sym typeface="Wingdings" charset="2"/>
              </a:rPr>
              <a:t>)(M</a:t>
            </a:r>
            <a:r>
              <a:rPr lang="en-US" b="0" baseline="-25000">
                <a:sym typeface="Wingdings" charset="2"/>
              </a:rPr>
              <a:t>p</a:t>
            </a:r>
            <a:r>
              <a:rPr lang="en-US" b="0">
                <a:sym typeface="Wingdings" charset="2"/>
              </a:rPr>
              <a:t>/M</a:t>
            </a:r>
            <a:r>
              <a:rPr lang="en-US" b="0" baseline="-25000">
                <a:sym typeface="Wingdings" charset="2"/>
              </a:rPr>
              <a:t></a:t>
            </a:r>
            <a:r>
              <a:rPr lang="en-US" b="0">
                <a:sym typeface="Wingdings" charset="2"/>
              </a:rPr>
              <a:t>)</a:t>
            </a:r>
            <a:endParaRPr lang="en-US" b="0"/>
          </a:p>
          <a:p>
            <a:pPr lvl="1" eaLnBrk="1" hangingPunct="1"/>
            <a:r>
              <a:rPr lang="en-US" b="0"/>
              <a:t>very rapid, ~ 10</a:t>
            </a:r>
            <a:r>
              <a:rPr lang="en-US" b="0" baseline="30000"/>
              <a:t>4</a:t>
            </a:r>
            <a:r>
              <a:rPr lang="en-US" b="0"/>
              <a:t>  years for Jupiter in minimum solar nebula </a:t>
            </a:r>
          </a:p>
          <a:p>
            <a:pPr lvl="1" eaLnBrk="1" hangingPunct="1"/>
            <a:r>
              <a:rPr lang="en-US" b="0"/>
              <a:t>usually inward</a:t>
            </a:r>
          </a:p>
          <a:p>
            <a:pPr eaLnBrk="1" hangingPunct="1">
              <a:buFontTx/>
              <a:buNone/>
            </a:pPr>
            <a:r>
              <a:rPr lang="en-US">
                <a:solidFill>
                  <a:srgbClr val="CC0000"/>
                </a:solidFill>
              </a:rPr>
              <a:t>Type II: bigger planet opens a gap in the disk</a:t>
            </a:r>
          </a:p>
          <a:p>
            <a:pPr lvl="1" eaLnBrk="1" hangingPunct="1"/>
            <a:r>
              <a:rPr lang="en-US" b="0"/>
              <a:t>planet evolves with the disk on the disk’s viscous evolution timescale (acts like a disk particle)</a:t>
            </a:r>
          </a:p>
          <a:p>
            <a:pPr lvl="1" eaLnBrk="1" hangingPunct="1"/>
            <a:r>
              <a:rPr lang="en-US" b="0"/>
              <a:t>probably ~ 10</a:t>
            </a:r>
            <a:r>
              <a:rPr lang="en-US" b="0" baseline="30000"/>
              <a:t>4</a:t>
            </a:r>
            <a:r>
              <a:rPr lang="en-US" b="0"/>
              <a:t> - 10</a:t>
            </a:r>
            <a:r>
              <a:rPr lang="en-US" b="0" baseline="30000"/>
              <a:t>5 </a:t>
            </a:r>
            <a:r>
              <a:rPr lang="en-US" b="0"/>
              <a:t>yr timescale </a:t>
            </a:r>
          </a:p>
          <a:p>
            <a:pPr lvl="1" eaLnBrk="1" hangingPunct="1"/>
            <a:r>
              <a:rPr lang="en-US" b="0"/>
              <a:t>usually inward</a:t>
            </a:r>
          </a:p>
        </p:txBody>
      </p:sp>
      <p:sp>
        <p:nvSpPr>
          <p:cNvPr id="4" name="TextBox 3"/>
          <p:cNvSpPr txBox="1"/>
          <p:nvPr/>
        </p:nvSpPr>
        <p:spPr>
          <a:xfrm>
            <a:off x="211667" y="6368534"/>
            <a:ext cx="1059192" cy="369332"/>
          </a:xfrm>
          <a:prstGeom prst="rect">
            <a:avLst/>
          </a:prstGeom>
          <a:noFill/>
        </p:spPr>
        <p:txBody>
          <a:bodyPr wrap="none" rtlCol="0">
            <a:spAutoFit/>
          </a:bodyPr>
          <a:lstStyle/>
          <a:p>
            <a:r>
              <a:rPr lang="en-US" dirty="0" err="1" smtClean="0"/>
              <a:t>Tremaine</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050917" cy="6815667"/>
          </a:xfrm>
          <a:prstGeom prst="rect">
            <a:avLst/>
          </a:prstGeom>
        </p:spPr>
      </p:pic>
      <p:sp>
        <p:nvSpPr>
          <p:cNvPr id="3" name="TextBox 2"/>
          <p:cNvSpPr txBox="1"/>
          <p:nvPr/>
        </p:nvSpPr>
        <p:spPr>
          <a:xfrm>
            <a:off x="6256070" y="1100667"/>
            <a:ext cx="2515397" cy="1200329"/>
          </a:xfrm>
          <a:prstGeom prst="rect">
            <a:avLst/>
          </a:prstGeom>
          <a:noFill/>
        </p:spPr>
        <p:txBody>
          <a:bodyPr wrap="square" rtlCol="0">
            <a:spAutoFit/>
          </a:bodyPr>
          <a:lstStyle/>
          <a:p>
            <a:r>
              <a:rPr lang="en-US" dirty="0" smtClean="0"/>
              <a:t>Pan makes a gap in the rings of Saturn. </a:t>
            </a:r>
          </a:p>
          <a:p>
            <a:endParaRPr lang="en-US" dirty="0" smtClean="0"/>
          </a:p>
          <a:p>
            <a:r>
              <a:rPr lang="en-US" dirty="0" smtClean="0"/>
              <a:t>(Cassini/SSI image)</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685800" y="4267200"/>
            <a:ext cx="78486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migration from larger radii offers a plausible way to form giant planets at small radii, but:</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why did the migration stop?</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why are the planetary </a:t>
            </a:r>
            <a:r>
              <a:rPr kumimoji="0" lang="en-US" sz="2000" b="0" i="0" u="none" strike="noStrike" kern="0" cap="none" spc="0" normalizeH="0" baseline="0" noProof="0" dirty="0" err="1" smtClean="0">
                <a:ln>
                  <a:noFill/>
                </a:ln>
                <a:solidFill>
                  <a:schemeClr val="tx1"/>
                </a:solidFill>
                <a:effectLst/>
                <a:uLnTx/>
                <a:uFillTx/>
                <a:latin typeface="+mn-lt"/>
                <a:ea typeface="ＭＳ Ｐゴシック" charset="-128"/>
              </a:rPr>
              <a:t>semimajor</a:t>
            </a: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 axes distributed over a wide range?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did migration not occur in the solar system?</a:t>
            </a:r>
            <a:endParaRPr kumimoji="0" lang="en-US" sz="2000" b="0" i="0" u="none" strike="noStrike" kern="0" cap="none" spc="0" normalizeH="0" baseline="0" noProof="0" dirty="0">
              <a:ln>
                <a:noFill/>
              </a:ln>
              <a:solidFill>
                <a:schemeClr val="tx1"/>
              </a:solidFill>
              <a:effectLst/>
              <a:uLnTx/>
              <a:uFillTx/>
              <a:latin typeface="+mn-lt"/>
              <a:ea typeface="ＭＳ Ｐゴシック" charset="-128"/>
            </a:endParaRPr>
          </a:p>
        </p:txBody>
      </p:sp>
      <p:pic>
        <p:nvPicPr>
          <p:cNvPr id="3" name="Picture 2"/>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48084"/>
            <a:ext cx="9144000" cy="431528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94267" y="0"/>
            <a:ext cx="8229600" cy="1143000"/>
          </a:xfrm>
        </p:spPr>
        <p:txBody>
          <a:bodyPr>
            <a:normAutofit/>
          </a:bodyPr>
          <a:lstStyle/>
          <a:p>
            <a:r>
              <a:rPr lang="en-US" sz="2800" dirty="0" smtClean="0"/>
              <a:t>Way around excessive migration: small </a:t>
            </a:r>
            <a:r>
              <a:rPr lang="en-US" sz="2800" dirty="0" err="1" smtClean="0"/>
              <a:t>planetesimals</a:t>
            </a:r>
            <a:endParaRPr lang="en-US" sz="2800" dirty="0"/>
          </a:p>
        </p:txBody>
      </p:sp>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073511" y="1011237"/>
            <a:ext cx="6614222" cy="5582127"/>
          </a:xfrm>
          <a:prstGeom prst="rect">
            <a:avLst/>
          </a:prstGeom>
        </p:spPr>
      </p:pic>
      <p:sp>
        <p:nvSpPr>
          <p:cNvPr id="5" name="TextBox 4"/>
          <p:cNvSpPr txBox="1"/>
          <p:nvPr/>
        </p:nvSpPr>
        <p:spPr>
          <a:xfrm>
            <a:off x="457200" y="6593364"/>
            <a:ext cx="1647093" cy="369332"/>
          </a:xfrm>
          <a:prstGeom prst="rect">
            <a:avLst/>
          </a:prstGeom>
          <a:noFill/>
        </p:spPr>
        <p:txBody>
          <a:bodyPr wrap="none" rtlCol="0">
            <a:spAutoFit/>
          </a:bodyPr>
          <a:lstStyle/>
          <a:p>
            <a:r>
              <a:rPr lang="en-US" dirty="0" smtClean="0"/>
              <a:t>Chambers 2006</a:t>
            </a:r>
            <a:endParaRPr lang="en-US" dirty="0"/>
          </a:p>
        </p:txBody>
      </p:sp>
      <p:pic>
        <p:nvPicPr>
          <p:cNvPr id="6" name="Picture 5"/>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98450" y="370417"/>
            <a:ext cx="520700" cy="54737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6919375" y="6306066"/>
            <a:ext cx="2224625" cy="369332"/>
          </a:xfrm>
          <a:prstGeom prst="rect">
            <a:avLst/>
          </a:prstGeom>
        </p:spPr>
        <p:txBody>
          <a:bodyPr wrap="none">
            <a:spAutoFit/>
          </a:bodyPr>
          <a:lstStyle/>
          <a:p>
            <a:r>
              <a:rPr lang="en-US" dirty="0" smtClean="0"/>
              <a:t>~ 530 planets to date: </a:t>
            </a:r>
            <a:endParaRPr lang="en-US" dirty="0"/>
          </a:p>
        </p:txBody>
      </p:sp>
      <p:pic>
        <p:nvPicPr>
          <p:cNvPr id="4" name="Picture 3"/>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850421" y="952500"/>
            <a:ext cx="5915629" cy="3797300"/>
          </a:xfrm>
          <a:prstGeom prst="rect">
            <a:avLst/>
          </a:prstGeom>
        </p:spPr>
      </p:pic>
      <p:pic>
        <p:nvPicPr>
          <p:cNvPr id="6" name="Picture 5"/>
          <p:cNvPicPr>
            <a:picLocks noChangeAspect="1"/>
          </p:cNvPicPr>
          <p:nvPr/>
        </p:nvPicPr>
        <p:blipFill>
          <a:blip r:embed="rId5"/>
          <a:stretch>
            <a:fillRect/>
          </a:stretch>
        </p:blipFill>
        <p:spPr>
          <a:xfrm>
            <a:off x="0" y="5130800"/>
            <a:ext cx="6781800" cy="1727200"/>
          </a:xfrm>
          <a:prstGeom prst="rect">
            <a:avLst/>
          </a:prstGeom>
        </p:spPr>
      </p:pic>
      <p:pic>
        <p:nvPicPr>
          <p:cNvPr id="7" name="Picture 6"/>
          <p:cNvPicPr>
            <a:picLocks noChangeAspect="1"/>
          </p:cNvPicPr>
          <p:nvPr/>
        </p:nvPicPr>
        <p:blipFill>
          <a:blip r:embed="rId6"/>
          <a:stretch>
            <a:fillRect/>
          </a:stretch>
        </p:blipFill>
        <p:spPr>
          <a:xfrm>
            <a:off x="1583721" y="2120900"/>
            <a:ext cx="266700" cy="990600"/>
          </a:xfrm>
          <a:prstGeom prst="rect">
            <a:avLst/>
          </a:prstGeom>
        </p:spPr>
      </p:pic>
      <p:cxnSp>
        <p:nvCxnSpPr>
          <p:cNvPr id="9" name="Straight Connector 8"/>
          <p:cNvCxnSpPr/>
          <p:nvPr/>
        </p:nvCxnSpPr>
        <p:spPr>
          <a:xfrm>
            <a:off x="2277533" y="1608667"/>
            <a:ext cx="5223934"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662333" y="1610255"/>
            <a:ext cx="869950" cy="369332"/>
          </a:xfrm>
          <a:prstGeom prst="rect">
            <a:avLst/>
          </a:prstGeom>
          <a:noFill/>
        </p:spPr>
        <p:txBody>
          <a:bodyPr wrap="none" rtlCol="0">
            <a:spAutoFit/>
          </a:bodyPr>
          <a:lstStyle/>
          <a:p>
            <a:r>
              <a:rPr lang="en-US" dirty="0" smtClean="0"/>
              <a:t>Planets</a:t>
            </a:r>
            <a:endParaRPr lang="en-US" dirty="0"/>
          </a:p>
        </p:txBody>
      </p:sp>
      <p:sp>
        <p:nvSpPr>
          <p:cNvPr id="11" name="TextBox 10"/>
          <p:cNvSpPr txBox="1"/>
          <p:nvPr/>
        </p:nvSpPr>
        <p:spPr>
          <a:xfrm>
            <a:off x="7766050" y="1239335"/>
            <a:ext cx="646331" cy="369332"/>
          </a:xfrm>
          <a:prstGeom prst="rect">
            <a:avLst/>
          </a:prstGeom>
          <a:noFill/>
        </p:spPr>
        <p:txBody>
          <a:bodyPr wrap="none" rtlCol="0">
            <a:spAutoFit/>
          </a:bodyPr>
          <a:lstStyle/>
          <a:p>
            <a:r>
              <a:rPr lang="en-US" dirty="0" smtClean="0"/>
              <a:t>Stars</a:t>
            </a:r>
            <a:endParaRPr lang="en-US" dirty="0"/>
          </a:p>
        </p:txBody>
      </p:sp>
      <p:cxnSp>
        <p:nvCxnSpPr>
          <p:cNvPr id="13" name="Straight Arrow Connector 12"/>
          <p:cNvCxnSpPr/>
          <p:nvPr/>
        </p:nvCxnSpPr>
        <p:spPr>
          <a:xfrm rot="5400000" flipH="1" flipV="1">
            <a:off x="8419584" y="1352034"/>
            <a:ext cx="22539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a:off x="8390188" y="1838287"/>
            <a:ext cx="28101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006600" y="-88900"/>
            <a:ext cx="7137400" cy="7035800"/>
          </a:xfrm>
          <a:prstGeom prst="rect">
            <a:avLst/>
          </a:prstGeom>
        </p:spPr>
      </p:pic>
      <p:sp>
        <p:nvSpPr>
          <p:cNvPr id="5" name="TextBox 4"/>
          <p:cNvSpPr txBox="1"/>
          <p:nvPr/>
        </p:nvSpPr>
        <p:spPr>
          <a:xfrm>
            <a:off x="43465" y="287867"/>
            <a:ext cx="1963135" cy="3970318"/>
          </a:xfrm>
          <a:prstGeom prst="rect">
            <a:avLst/>
          </a:prstGeom>
          <a:noFill/>
        </p:spPr>
        <p:txBody>
          <a:bodyPr wrap="none" rtlCol="0">
            <a:spAutoFit/>
          </a:bodyPr>
          <a:lstStyle/>
          <a:p>
            <a:r>
              <a:rPr lang="en-US" dirty="0" smtClean="0"/>
              <a:t>Mayer et al, 2002.</a:t>
            </a:r>
          </a:p>
          <a:p>
            <a:r>
              <a:rPr lang="en-US" dirty="0" smtClean="0"/>
              <a:t>Science 298 1756.</a:t>
            </a:r>
          </a:p>
          <a:p>
            <a:endParaRPr lang="en-US" dirty="0" smtClean="0"/>
          </a:p>
          <a:p>
            <a:endParaRPr lang="en-US" dirty="0" smtClean="0"/>
          </a:p>
          <a:p>
            <a:endParaRPr lang="en-US" dirty="0" smtClean="0"/>
          </a:p>
          <a:p>
            <a:endParaRPr lang="en-US" dirty="0" smtClean="0"/>
          </a:p>
          <a:p>
            <a:r>
              <a:rPr lang="en-US" dirty="0" smtClean="0"/>
              <a:t>Bottom panel is</a:t>
            </a:r>
          </a:p>
          <a:p>
            <a:r>
              <a:rPr lang="en-US" dirty="0" smtClean="0"/>
              <a:t> 350 years  after</a:t>
            </a:r>
          </a:p>
          <a:p>
            <a:r>
              <a:rPr lang="en-US" dirty="0" smtClean="0"/>
              <a:t>top left panel. </a:t>
            </a:r>
          </a:p>
          <a:p>
            <a:endParaRPr lang="en-US" dirty="0" smtClean="0"/>
          </a:p>
          <a:p>
            <a:endParaRPr lang="en-US" dirty="0" smtClean="0"/>
          </a:p>
          <a:p>
            <a:endParaRPr lang="en-US" dirty="0" smtClean="0"/>
          </a:p>
          <a:p>
            <a:r>
              <a:rPr lang="en-US" dirty="0" smtClean="0"/>
              <a:t>Very cold, unstable</a:t>
            </a:r>
          </a:p>
          <a:p>
            <a:r>
              <a:rPr lang="en-US" dirty="0" smtClean="0"/>
              <a:t>disk.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2482" y="358775"/>
            <a:ext cx="6561518" cy="6089650"/>
          </a:xfrm>
          <a:prstGeom prst="rect">
            <a:avLst/>
          </a:prstGeom>
        </p:spPr>
      </p:pic>
      <p:sp>
        <p:nvSpPr>
          <p:cNvPr id="5" name="TextBox 4"/>
          <p:cNvSpPr txBox="1"/>
          <p:nvPr/>
        </p:nvSpPr>
        <p:spPr>
          <a:xfrm>
            <a:off x="25548" y="346670"/>
            <a:ext cx="2403610" cy="923330"/>
          </a:xfrm>
          <a:prstGeom prst="rect">
            <a:avLst/>
          </a:prstGeom>
          <a:noFill/>
        </p:spPr>
        <p:txBody>
          <a:bodyPr wrap="none" rtlCol="0">
            <a:spAutoFit/>
          </a:bodyPr>
          <a:lstStyle/>
          <a:p>
            <a:r>
              <a:rPr lang="en-US" dirty="0" err="1" smtClean="0"/>
              <a:t>Boley</a:t>
            </a:r>
            <a:r>
              <a:rPr lang="en-US" dirty="0" smtClean="0"/>
              <a:t> and </a:t>
            </a:r>
            <a:r>
              <a:rPr lang="en-US" dirty="0" err="1" smtClean="0"/>
              <a:t>Durisen</a:t>
            </a:r>
            <a:r>
              <a:rPr lang="en-US" dirty="0" smtClean="0"/>
              <a:t> 2010</a:t>
            </a:r>
          </a:p>
          <a:p>
            <a:endParaRPr lang="en-US" dirty="0" smtClean="0"/>
          </a:p>
          <a:p>
            <a:endParaRPr lang="en-US" dirty="0"/>
          </a:p>
        </p:txBody>
      </p:sp>
      <p:pic>
        <p:nvPicPr>
          <p:cNvPr id="6" name="Picture 5"/>
          <p:cNvPicPr>
            <a:picLocks noChangeAspect="1"/>
          </p:cNvPicPr>
          <p:nvPr/>
        </p:nvPicPr>
        <p:blipFill>
          <a:blip r:embed="rId3"/>
          <a:stretch>
            <a:fillRect/>
          </a:stretch>
        </p:blipFill>
        <p:spPr>
          <a:xfrm>
            <a:off x="25548" y="1270000"/>
            <a:ext cx="1079500" cy="41529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588911" y="127000"/>
            <a:ext cx="4562122" cy="6731000"/>
          </a:xfrm>
          <a:prstGeom prst="rect">
            <a:avLst/>
          </a:prstGeom>
        </p:spPr>
      </p:pic>
      <p:sp>
        <p:nvSpPr>
          <p:cNvPr id="5" name="TextBox 4"/>
          <p:cNvSpPr txBox="1"/>
          <p:nvPr/>
        </p:nvSpPr>
        <p:spPr>
          <a:xfrm>
            <a:off x="6273800" y="550333"/>
            <a:ext cx="2455333" cy="2308324"/>
          </a:xfrm>
          <a:prstGeom prst="rect">
            <a:avLst/>
          </a:prstGeom>
          <a:noFill/>
        </p:spPr>
        <p:txBody>
          <a:bodyPr wrap="square" rtlCol="0">
            <a:spAutoFit/>
          </a:bodyPr>
          <a:lstStyle/>
          <a:p>
            <a:r>
              <a:rPr lang="en-US" dirty="0" smtClean="0"/>
              <a:t>Planet-planet scattering explains the observed eccentricity distribution of </a:t>
            </a:r>
            <a:r>
              <a:rPr lang="en-US" dirty="0" err="1" smtClean="0"/>
              <a:t>exoplanets</a:t>
            </a:r>
            <a:r>
              <a:rPr lang="en-US" dirty="0" smtClean="0"/>
              <a:t>. </a:t>
            </a:r>
            <a:r>
              <a:rPr lang="en-US" dirty="0" err="1" smtClean="0"/>
              <a:t>Juric</a:t>
            </a:r>
            <a:r>
              <a:rPr lang="en-US" dirty="0" smtClean="0"/>
              <a:t> and </a:t>
            </a:r>
            <a:r>
              <a:rPr lang="en-US" dirty="0" err="1" smtClean="0"/>
              <a:t>Tremaine</a:t>
            </a:r>
            <a:r>
              <a:rPr lang="en-US" dirty="0" smtClean="0"/>
              <a:t>, 2008.</a:t>
            </a:r>
          </a:p>
          <a:p>
            <a:endParaRPr lang="en-US" dirty="0" smtClean="0"/>
          </a:p>
          <a:p>
            <a:r>
              <a:rPr lang="en-US" dirty="0" smtClean="0"/>
              <a:t>Tends to weigh in favor of gas instability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Accretion </a:t>
            </a:r>
            <a:r>
              <a:rPr lang="en-US" dirty="0" err="1" smtClean="0"/>
              <a:t>vs</a:t>
            </a:r>
            <a:r>
              <a:rPr lang="en-US" dirty="0" smtClean="0"/>
              <a:t> gas instability</a:t>
            </a:r>
            <a:endParaRPr lang="en-US" dirty="0"/>
          </a:p>
        </p:txBody>
      </p:sp>
      <p:sp>
        <p:nvSpPr>
          <p:cNvPr id="3" name="Content Placeholder 2"/>
          <p:cNvSpPr>
            <a:spLocks noGrp="1"/>
          </p:cNvSpPr>
          <p:nvPr>
            <p:ph idx="1"/>
          </p:nvPr>
        </p:nvSpPr>
        <p:spPr/>
        <p:txBody>
          <a:bodyPr>
            <a:normAutofit lnSpcReduction="10000"/>
          </a:bodyPr>
          <a:lstStyle/>
          <a:p>
            <a:r>
              <a:rPr lang="en-US" dirty="0" smtClean="0"/>
              <a:t>Test for Jupiter via presence of a core (Juno)</a:t>
            </a:r>
          </a:p>
          <a:p>
            <a:r>
              <a:rPr lang="en-US" dirty="0" smtClean="0"/>
              <a:t>Gas instability </a:t>
            </a:r>
          </a:p>
          <a:p>
            <a:pPr lvl="1"/>
            <a:r>
              <a:rPr lang="en-US" dirty="0" smtClean="0"/>
              <a:t>creates a large population of free-floating planets</a:t>
            </a:r>
          </a:p>
          <a:p>
            <a:pPr lvl="1"/>
            <a:r>
              <a:rPr lang="en-US" dirty="0" smtClean="0"/>
              <a:t>requires a cold, relatively unstable gas disk</a:t>
            </a:r>
          </a:p>
          <a:p>
            <a:r>
              <a:rPr lang="en-US" dirty="0" smtClean="0"/>
              <a:t>Core accretion </a:t>
            </a:r>
          </a:p>
          <a:p>
            <a:pPr lvl="1"/>
            <a:r>
              <a:rPr lang="en-US" dirty="0" smtClean="0"/>
              <a:t>creates planets with high </a:t>
            </a:r>
            <a:r>
              <a:rPr lang="en-US" dirty="0" err="1" smtClean="0"/>
              <a:t>metallicity</a:t>
            </a:r>
            <a:r>
              <a:rPr lang="en-US" dirty="0" smtClean="0"/>
              <a:t> relative to their star</a:t>
            </a:r>
          </a:p>
          <a:p>
            <a:pPr lvl="1"/>
            <a:r>
              <a:rPr lang="en-US" dirty="0" smtClean="0"/>
              <a:t>requires long timescale for core accretion: millions of years.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srcRect/>
          <a:stretch>
            <a:fillRect/>
          </a:stretch>
        </p:blipFill>
        <p:spPr bwMode="auto">
          <a:xfrm>
            <a:off x="1138173" y="321155"/>
            <a:ext cx="6026862" cy="5793320"/>
          </a:xfrm>
          <a:prstGeom prst="rect">
            <a:avLst/>
          </a:prstGeom>
          <a:noFill/>
          <a:ln w="9525">
            <a:noFill/>
            <a:miter lim="800000"/>
            <a:headEnd/>
            <a:tailEnd/>
          </a:ln>
        </p:spPr>
      </p:pic>
      <p:sp>
        <p:nvSpPr>
          <p:cNvPr id="3" name="TextBox 2"/>
          <p:cNvSpPr txBox="1"/>
          <p:nvPr/>
        </p:nvSpPr>
        <p:spPr>
          <a:xfrm>
            <a:off x="431800" y="6114475"/>
            <a:ext cx="5840849" cy="369332"/>
          </a:xfrm>
          <a:prstGeom prst="rect">
            <a:avLst/>
          </a:prstGeom>
          <a:noFill/>
        </p:spPr>
        <p:txBody>
          <a:bodyPr wrap="none" rtlCol="0">
            <a:spAutoFit/>
          </a:bodyPr>
          <a:lstStyle/>
          <a:p>
            <a:r>
              <a:rPr lang="en-US" dirty="0" smtClean="0"/>
              <a:t>Space-based photometry is more precise than ground-based</a:t>
            </a:r>
            <a:endParaRPr lang="en-US" dirty="0"/>
          </a:p>
        </p:txBody>
      </p:sp>
      <p:sp>
        <p:nvSpPr>
          <p:cNvPr id="4" name="TextBox 3"/>
          <p:cNvSpPr txBox="1"/>
          <p:nvPr/>
        </p:nvSpPr>
        <p:spPr>
          <a:xfrm>
            <a:off x="279400" y="6444734"/>
            <a:ext cx="1507106" cy="369332"/>
          </a:xfrm>
          <a:prstGeom prst="rect">
            <a:avLst/>
          </a:prstGeom>
          <a:noFill/>
        </p:spPr>
        <p:txBody>
          <a:bodyPr wrap="none" rtlCol="0">
            <a:spAutoFit/>
          </a:bodyPr>
          <a:lstStyle/>
          <a:p>
            <a:r>
              <a:rPr lang="en-US" dirty="0" smtClean="0"/>
              <a:t>David Bennett</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Kepler</a:t>
            </a:r>
            <a:r>
              <a:rPr lang="en-US" dirty="0" smtClean="0"/>
              <a:t> data support core accretion</a:t>
            </a:r>
            <a:endParaRPr lang="en-US" dirty="0"/>
          </a:p>
        </p:txBody>
      </p:sp>
      <p:pic>
        <p:nvPicPr>
          <p:cNvPr id="4" name="Picture 3"/>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38666" y="2058592"/>
            <a:ext cx="8125883" cy="3516707"/>
          </a:xfrm>
          <a:prstGeom prst="rect">
            <a:avLst/>
          </a:prstGeom>
        </p:spPr>
      </p:pic>
      <p:sp>
        <p:nvSpPr>
          <p:cNvPr id="5" name="TextBox 4"/>
          <p:cNvSpPr txBox="1"/>
          <p:nvPr/>
        </p:nvSpPr>
        <p:spPr>
          <a:xfrm>
            <a:off x="457200" y="6290733"/>
            <a:ext cx="1926504" cy="369332"/>
          </a:xfrm>
          <a:prstGeom prst="rect">
            <a:avLst/>
          </a:prstGeom>
          <a:noFill/>
        </p:spPr>
        <p:txBody>
          <a:bodyPr wrap="none" rtlCol="0">
            <a:spAutoFit/>
          </a:bodyPr>
          <a:lstStyle/>
          <a:p>
            <a:r>
              <a:rPr lang="en-US" dirty="0" err="1" smtClean="0"/>
              <a:t>Borucki</a:t>
            </a:r>
            <a:r>
              <a:rPr lang="en-US" dirty="0" smtClean="0"/>
              <a:t> et al 2011. </a:t>
            </a:r>
            <a:endParaRPr lang="en-US" dirty="0"/>
          </a:p>
        </p:txBody>
      </p:sp>
      <p:cxnSp>
        <p:nvCxnSpPr>
          <p:cNvPr id="7" name="Straight Arrow Connector 6"/>
          <p:cNvCxnSpPr/>
          <p:nvPr/>
        </p:nvCxnSpPr>
        <p:spPr>
          <a:xfrm rot="5400000" flipH="1" flipV="1">
            <a:off x="1574799" y="4960275"/>
            <a:ext cx="914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375496" y="5575299"/>
            <a:ext cx="1759917" cy="369332"/>
          </a:xfrm>
          <a:prstGeom prst="rect">
            <a:avLst/>
          </a:prstGeom>
          <a:noFill/>
        </p:spPr>
        <p:txBody>
          <a:bodyPr wrap="none" rtlCol="0">
            <a:spAutoFit/>
          </a:bodyPr>
          <a:lstStyle/>
          <a:p>
            <a:r>
              <a:rPr lang="en-US" dirty="0" smtClean="0"/>
              <a:t>Uranus/Neptune</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9070" y="0"/>
            <a:ext cx="5136930" cy="3505200"/>
          </a:xfrm>
          <a:prstGeom prst="rect">
            <a:avLst/>
          </a:prstGeom>
        </p:spPr>
      </p:pic>
      <p:pic>
        <p:nvPicPr>
          <p:cNvPr id="8" name="Picture 3"/>
          <p:cNvPicPr>
            <a:picLocks noChangeAspect="1" noChangeArrowheads="1"/>
          </p:cNvPicPr>
          <p:nvPr/>
        </p:nvPicPr>
        <p:blipFill>
          <a:blip r:embed="rId3">
            <a:lum bright="-20000" contrast="38000"/>
          </a:blip>
          <a:srcRect/>
          <a:stretch>
            <a:fillRect/>
          </a:stretch>
        </p:blipFill>
        <p:spPr bwMode="auto">
          <a:xfrm>
            <a:off x="0" y="3630328"/>
            <a:ext cx="4114800" cy="2922872"/>
          </a:xfrm>
          <a:prstGeom prst="rect">
            <a:avLst/>
          </a:prstGeom>
          <a:noFill/>
          <a:ln w="9525">
            <a:noFill/>
            <a:miter lim="800000"/>
            <a:headEnd/>
            <a:tailEnd/>
          </a:ln>
          <a:effectLst/>
        </p:spPr>
      </p:pic>
      <p:cxnSp>
        <p:nvCxnSpPr>
          <p:cNvPr id="9" name="Straight Arrow Connector 8"/>
          <p:cNvCxnSpPr/>
          <p:nvPr/>
        </p:nvCxnSpPr>
        <p:spPr bwMode="auto">
          <a:xfrm rot="5400000">
            <a:off x="3238500" y="2095500"/>
            <a:ext cx="2971800" cy="1066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3" name="Picture 3" descr="planet_quickly_021128_02,0"/>
          <p:cNvPicPr>
            <a:picLocks noChangeAspect="1" noChangeArrowheads="1"/>
          </p:cNvPicPr>
          <p:nvPr/>
        </p:nvPicPr>
        <p:blipFill>
          <a:blip r:embed="rId4"/>
          <a:srcRect/>
          <a:stretch>
            <a:fillRect/>
          </a:stretch>
        </p:blipFill>
        <p:spPr bwMode="auto">
          <a:xfrm>
            <a:off x="5943600" y="3657600"/>
            <a:ext cx="3025190" cy="2998788"/>
          </a:xfrm>
          <a:prstGeom prst="rect">
            <a:avLst/>
          </a:prstGeom>
          <a:noFill/>
        </p:spPr>
      </p:pic>
      <p:cxnSp>
        <p:nvCxnSpPr>
          <p:cNvPr id="14" name="Straight Arrow Connector 13"/>
          <p:cNvCxnSpPr/>
          <p:nvPr/>
        </p:nvCxnSpPr>
        <p:spPr bwMode="auto">
          <a:xfrm rot="16200000" flipH="1">
            <a:off x="4343400" y="2133600"/>
            <a:ext cx="2667000" cy="533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0" name="TextBox 19"/>
          <p:cNvSpPr txBox="1"/>
          <p:nvPr/>
        </p:nvSpPr>
        <p:spPr>
          <a:xfrm>
            <a:off x="4267200" y="4191000"/>
            <a:ext cx="1714532" cy="461665"/>
          </a:xfrm>
          <a:prstGeom prst="rect">
            <a:avLst/>
          </a:prstGeom>
          <a:noFill/>
        </p:spPr>
        <p:txBody>
          <a:bodyPr wrap="none" rtlCol="0">
            <a:spAutoFit/>
          </a:bodyPr>
          <a:lstStyle/>
          <a:p>
            <a:r>
              <a:rPr lang="en-US" dirty="0" smtClean="0"/>
              <a:t>?      or       ?</a:t>
            </a:r>
            <a:endParaRPr lang="en-US" dirty="0"/>
          </a:p>
        </p:txBody>
      </p:sp>
      <p:sp>
        <p:nvSpPr>
          <p:cNvPr id="21" name="TextBox 20"/>
          <p:cNvSpPr txBox="1"/>
          <p:nvPr/>
        </p:nvSpPr>
        <p:spPr>
          <a:xfrm>
            <a:off x="5867400" y="6477000"/>
            <a:ext cx="484027" cy="276999"/>
          </a:xfrm>
          <a:prstGeom prst="rect">
            <a:avLst/>
          </a:prstGeom>
          <a:solidFill>
            <a:schemeClr val="bg1"/>
          </a:solidFill>
        </p:spPr>
        <p:txBody>
          <a:bodyPr wrap="none" rtlCol="0">
            <a:spAutoFit/>
          </a:bodyPr>
          <a:lstStyle/>
          <a:p>
            <a:r>
              <a:rPr lang="en-US" sz="1200" dirty="0" smtClean="0"/>
              <a:t>Boss</a:t>
            </a:r>
            <a:endParaRPr lang="en-US"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normAutofit fontScale="90000"/>
          </a:bodyPr>
          <a:lstStyle/>
          <a:p>
            <a:r>
              <a:rPr lang="en-US" dirty="0" smtClean="0"/>
              <a:t>Why is timescale an important problem?</a:t>
            </a:r>
            <a:endParaRPr lang="en-US" dirty="0"/>
          </a:p>
        </p:txBody>
      </p:sp>
      <p:sp>
        <p:nvSpPr>
          <p:cNvPr id="3" name="Content Placeholder 2"/>
          <p:cNvSpPr>
            <a:spLocks noGrp="1"/>
          </p:cNvSpPr>
          <p:nvPr>
            <p:ph idx="1"/>
          </p:nvPr>
        </p:nvSpPr>
        <p:spPr>
          <a:xfrm>
            <a:off x="685800" y="1981200"/>
            <a:ext cx="8001000" cy="4114800"/>
          </a:xfrm>
        </p:spPr>
        <p:txBody>
          <a:bodyPr>
            <a:normAutofit fontScale="92500" lnSpcReduction="10000"/>
          </a:bodyPr>
          <a:lstStyle/>
          <a:p>
            <a:r>
              <a:rPr lang="en-US" dirty="0" smtClean="0"/>
              <a:t>Giant planets occur around </a:t>
            </a:r>
            <a:r>
              <a:rPr lang="en-US" u="sng" dirty="0" smtClean="0"/>
              <a:t>&gt;</a:t>
            </a:r>
            <a:r>
              <a:rPr lang="en-US" dirty="0" smtClean="0"/>
              <a:t> 10% of sun-like stars</a:t>
            </a:r>
          </a:p>
          <a:p>
            <a:r>
              <a:rPr lang="en-US" dirty="0" smtClean="0"/>
              <a:t>Giant planet formation models are in part timescale-driven</a:t>
            </a:r>
          </a:p>
          <a:p>
            <a:pPr lvl="2"/>
            <a:r>
              <a:rPr lang="en-US" dirty="0" smtClean="0"/>
              <a:t>direct collapse: very fast </a:t>
            </a:r>
            <a:r>
              <a:rPr lang="en-US" sz="2000" dirty="0" smtClean="0"/>
              <a:t>(&lt;&lt; 1 </a:t>
            </a:r>
            <a:r>
              <a:rPr lang="en-US" sz="2000" dirty="0" err="1" smtClean="0"/>
              <a:t>Myr</a:t>
            </a:r>
            <a:r>
              <a:rPr lang="en-US" sz="2000" dirty="0" smtClean="0"/>
              <a:t>), </a:t>
            </a:r>
            <a:r>
              <a:rPr lang="en-US" dirty="0" smtClean="0"/>
              <a:t>requires cold disk</a:t>
            </a:r>
          </a:p>
          <a:p>
            <a:pPr lvl="2"/>
            <a:r>
              <a:rPr lang="en-US" dirty="0" smtClean="0"/>
              <a:t>core accretion: slower, constraint on disk lifetime</a:t>
            </a:r>
          </a:p>
          <a:p>
            <a:r>
              <a:rPr lang="en-US" dirty="0" smtClean="0"/>
              <a:t>Constraining the timescale for formation of Jupiter and Saturn is useful in deciding between the two mechanisms.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46788" name="Picture 4" descr="PIA06166"/>
          <p:cNvPicPr>
            <a:picLocks noChangeAspect="1" noChangeArrowheads="1"/>
          </p:cNvPicPr>
          <p:nvPr/>
        </p:nvPicPr>
        <p:blipFill>
          <a:blip r:embed="rId2"/>
          <a:srcRect/>
          <a:stretch>
            <a:fillRect/>
          </a:stretch>
        </p:blipFill>
        <p:spPr bwMode="auto">
          <a:xfrm>
            <a:off x="2184400" y="304800"/>
            <a:ext cx="6286500" cy="6276975"/>
          </a:xfrm>
          <a:prstGeom prst="rect">
            <a:avLst/>
          </a:prstGeom>
          <a:noFill/>
        </p:spPr>
      </p:pic>
      <p:sp>
        <p:nvSpPr>
          <p:cNvPr id="246789" name="Text Box 5"/>
          <p:cNvSpPr txBox="1">
            <a:spLocks noChangeArrowheads="1"/>
          </p:cNvSpPr>
          <p:nvPr/>
        </p:nvSpPr>
        <p:spPr bwMode="auto">
          <a:xfrm>
            <a:off x="0" y="0"/>
            <a:ext cx="2911475" cy="2554545"/>
          </a:xfrm>
          <a:prstGeom prst="rect">
            <a:avLst/>
          </a:prstGeom>
          <a:noFill/>
          <a:ln w="9525">
            <a:noFill/>
            <a:miter lim="800000"/>
            <a:headEnd/>
            <a:tailEnd/>
          </a:ln>
          <a:effectLst/>
        </p:spPr>
        <p:txBody>
          <a:bodyPr>
            <a:prstTxWarp prst="textNoShape">
              <a:avLst/>
            </a:prstTxWarp>
            <a:spAutoFit/>
          </a:bodyPr>
          <a:lstStyle/>
          <a:p>
            <a:r>
              <a:rPr lang="en-US" sz="3200" dirty="0" err="1" smtClean="0">
                <a:solidFill>
                  <a:schemeClr val="bg1"/>
                </a:solidFill>
              </a:rPr>
              <a:t>Iapetus</a:t>
            </a:r>
            <a:r>
              <a:rPr lang="en-US" sz="3200" dirty="0" smtClean="0">
                <a:solidFill>
                  <a:schemeClr val="bg1"/>
                </a:solidFill>
              </a:rPr>
              <a:t> provides an absolute timescale for the formation of Saturn.</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5257800"/>
            <a:ext cx="8229600" cy="1143000"/>
          </a:xfrm>
          <a:effectLst>
            <a:outerShdw blurRad="63500" dist="38099" dir="2700000" algn="ctr" rotWithShape="0">
              <a:srgbClr val="FFCC66">
                <a:alpha val="50000"/>
              </a:srgbClr>
            </a:outerShdw>
          </a:effectLst>
        </p:spPr>
        <p:txBody>
          <a:bodyPr>
            <a:noAutofit/>
          </a:bodyPr>
          <a:lstStyle/>
          <a:p>
            <a:pPr algn="l"/>
            <a:r>
              <a:rPr lang="en-US" sz="3200" i="1" dirty="0" smtClean="0"/>
              <a:t>Require sufficiently high dissipation to reduce rotation period while maintaining its shape. </a:t>
            </a:r>
            <a:endParaRPr lang="en-US" sz="3200" i="1" dirty="0"/>
          </a:p>
        </p:txBody>
      </p:sp>
      <p:sp>
        <p:nvSpPr>
          <p:cNvPr id="8195" name="Rectangle 3"/>
          <p:cNvSpPr>
            <a:spLocks noGrp="1" noChangeArrowheads="1"/>
          </p:cNvSpPr>
          <p:nvPr>
            <p:ph type="body" idx="1"/>
          </p:nvPr>
        </p:nvSpPr>
        <p:spPr>
          <a:xfrm>
            <a:off x="381000" y="355600"/>
            <a:ext cx="3251200" cy="3200400"/>
          </a:xfrm>
        </p:spPr>
        <p:txBody>
          <a:bodyPr>
            <a:normAutofit fontScale="85000" lnSpcReduction="20000"/>
          </a:bodyPr>
          <a:lstStyle/>
          <a:p>
            <a:pPr>
              <a:spcBef>
                <a:spcPct val="45000"/>
              </a:spcBef>
              <a:buFontTx/>
              <a:buNone/>
            </a:pPr>
            <a:r>
              <a:rPr lang="en-US" dirty="0" smtClean="0">
                <a:effectLst>
                  <a:outerShdw blurRad="38100" dist="38100" dir="2700000" algn="tl">
                    <a:srgbClr val="FFFFFF"/>
                  </a:outerShdw>
                </a:effectLst>
              </a:rPr>
              <a:t>Two </a:t>
            </a:r>
            <a:r>
              <a:rPr lang="en-US" dirty="0">
                <a:effectLst>
                  <a:outerShdw blurRad="38100" dist="38100" dir="2700000" algn="tl">
                    <a:srgbClr val="FFFFFF"/>
                  </a:outerShdw>
                </a:effectLst>
              </a:rPr>
              <a:t>observations to reconcile </a:t>
            </a:r>
          </a:p>
          <a:p>
            <a:pPr>
              <a:spcBef>
                <a:spcPct val="45000"/>
              </a:spcBef>
            </a:pPr>
            <a:r>
              <a:rPr lang="en-US" sz="2800" dirty="0"/>
              <a:t>The rotation period is</a:t>
            </a:r>
            <a:r>
              <a:rPr lang="en-US" sz="2800" dirty="0" smtClean="0"/>
              <a:t> synchronous </a:t>
            </a:r>
            <a:r>
              <a:rPr lang="en-US" sz="2800" dirty="0"/>
              <a:t>at </a:t>
            </a:r>
            <a:r>
              <a:rPr lang="en-US" sz="2800" dirty="0" smtClean="0"/>
              <a:t>79 days</a:t>
            </a:r>
          </a:p>
          <a:p>
            <a:pPr>
              <a:spcBef>
                <a:spcPct val="45000"/>
              </a:spcBef>
            </a:pPr>
            <a:r>
              <a:rPr lang="en-US" sz="2800" dirty="0"/>
              <a:t>The figure of </a:t>
            </a:r>
            <a:r>
              <a:rPr lang="en-US" sz="2800" dirty="0" err="1"/>
              <a:t>Iapetus</a:t>
            </a:r>
            <a:r>
              <a:rPr lang="en-US" sz="2800" dirty="0"/>
              <a:t> matches the equilibrium shape for ~17 hr period</a:t>
            </a:r>
            <a:endParaRPr lang="en-US" sz="2800" dirty="0" smtClean="0"/>
          </a:p>
          <a:p>
            <a:pPr>
              <a:spcBef>
                <a:spcPct val="45000"/>
              </a:spcBef>
              <a:buFontTx/>
              <a:buNone/>
            </a:pPr>
            <a:endParaRPr lang="en-US" sz="2800" u="sng" dirty="0"/>
          </a:p>
        </p:txBody>
      </p:sp>
      <p:pic>
        <p:nvPicPr>
          <p:cNvPr id="4" name="Picture 3"/>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632200" y="1128804"/>
            <a:ext cx="5348817" cy="367179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25600" y="6488668"/>
            <a:ext cx="5028653" cy="369332"/>
          </a:xfrm>
          <a:prstGeom prst="rect">
            <a:avLst/>
          </a:prstGeom>
          <a:noFill/>
        </p:spPr>
        <p:txBody>
          <a:bodyPr wrap="none" rtlCol="0">
            <a:spAutoFit/>
          </a:bodyPr>
          <a:lstStyle/>
          <a:p>
            <a:r>
              <a:rPr lang="en-US" dirty="0" smtClean="0">
                <a:solidFill>
                  <a:schemeClr val="bg1">
                    <a:lumMod val="95000"/>
                  </a:schemeClr>
                </a:solidFill>
              </a:rPr>
              <a:t>courtesy Prof.  Alice </a:t>
            </a:r>
            <a:r>
              <a:rPr lang="en-US" dirty="0" err="1" smtClean="0">
                <a:solidFill>
                  <a:schemeClr val="bg1">
                    <a:lumMod val="95000"/>
                  </a:schemeClr>
                </a:solidFill>
              </a:rPr>
              <a:t>Quillen</a:t>
            </a:r>
            <a:r>
              <a:rPr lang="en-US" dirty="0" smtClean="0">
                <a:solidFill>
                  <a:schemeClr val="bg1">
                    <a:lumMod val="95000"/>
                  </a:schemeClr>
                </a:solidFill>
              </a:rPr>
              <a:t>, University of Rochester</a:t>
            </a:r>
            <a:endParaRPr lang="en-US" dirty="0">
              <a:solidFill>
                <a:schemeClr val="bg1">
                  <a:lumMod val="95000"/>
                </a:schemeClr>
              </a:solidFill>
            </a:endParaRPr>
          </a:p>
        </p:txBody>
      </p:sp>
      <p:pic>
        <p:nvPicPr>
          <p:cNvPr id="4" name="Picture 3" descr="plate_II.tif"/>
          <p:cNvPicPr>
            <a:picLocks noChangeAspect="1"/>
          </p:cNvPicPr>
          <p:nvPr/>
        </p:nvPicPr>
        <p:blipFill>
          <a:blip r:embed="rId2"/>
          <a:stretch>
            <a:fillRect/>
          </a:stretch>
        </p:blipFill>
        <p:spPr>
          <a:xfrm>
            <a:off x="-1" y="0"/>
            <a:ext cx="6925733" cy="6858000"/>
          </a:xfrm>
          <a:prstGeom prst="rect">
            <a:avLst/>
          </a:prstGeom>
        </p:spPr>
      </p:pic>
      <p:sp>
        <p:nvSpPr>
          <p:cNvPr id="5" name="TextBox 4"/>
          <p:cNvSpPr txBox="1"/>
          <p:nvPr/>
        </p:nvSpPr>
        <p:spPr>
          <a:xfrm>
            <a:off x="7171267" y="567267"/>
            <a:ext cx="1820333" cy="3693319"/>
          </a:xfrm>
          <a:prstGeom prst="rect">
            <a:avLst/>
          </a:prstGeom>
          <a:noFill/>
        </p:spPr>
        <p:txBody>
          <a:bodyPr wrap="square" rtlCol="0">
            <a:spAutoFit/>
          </a:bodyPr>
          <a:lstStyle/>
          <a:p>
            <a:r>
              <a:rPr lang="en-US" dirty="0" smtClean="0">
                <a:solidFill>
                  <a:srgbClr val="FF0000"/>
                </a:solidFill>
              </a:rPr>
              <a:t>Trapezium in Orion</a:t>
            </a:r>
          </a:p>
          <a:p>
            <a:endParaRPr lang="en-US" dirty="0" smtClean="0">
              <a:solidFill>
                <a:srgbClr val="FF0000"/>
              </a:solidFill>
            </a:endParaRPr>
          </a:p>
          <a:p>
            <a:r>
              <a:rPr lang="en-US" dirty="0" smtClean="0">
                <a:solidFill>
                  <a:srgbClr val="FF0000"/>
                </a:solidFill>
              </a:rPr>
              <a:t>500 parsecs away.</a:t>
            </a:r>
          </a:p>
          <a:p>
            <a:endParaRPr lang="en-US" dirty="0" smtClean="0">
              <a:solidFill>
                <a:srgbClr val="FF0000"/>
              </a:solidFill>
            </a:endParaRPr>
          </a:p>
          <a:p>
            <a:r>
              <a:rPr lang="en-US" dirty="0" smtClean="0">
                <a:solidFill>
                  <a:srgbClr val="FF0000"/>
                </a:solidFill>
              </a:rPr>
              <a:t>Massive stars carving out a cavity via radiation and winds.</a:t>
            </a:r>
          </a:p>
          <a:p>
            <a:endParaRPr lang="en-US" dirty="0" smtClean="0">
              <a:solidFill>
                <a:srgbClr val="FF0000"/>
              </a:solidFill>
            </a:endParaRPr>
          </a:p>
          <a:p>
            <a:r>
              <a:rPr lang="en-US" dirty="0" smtClean="0">
                <a:solidFill>
                  <a:srgbClr val="FF0000"/>
                </a:solidFill>
              </a:rPr>
              <a:t>HST and La </a:t>
            </a:r>
            <a:r>
              <a:rPr lang="en-US" dirty="0" err="1" smtClean="0">
                <a:solidFill>
                  <a:srgbClr val="FF0000"/>
                </a:solidFill>
              </a:rPr>
              <a:t>Silla</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337733" y="364067"/>
            <a:ext cx="5391219" cy="1477328"/>
          </a:xfrm>
          <a:prstGeom prst="rect">
            <a:avLst/>
          </a:prstGeom>
          <a:noFill/>
        </p:spPr>
        <p:txBody>
          <a:bodyPr wrap="none" rtlCol="0">
            <a:spAutoFit/>
          </a:bodyPr>
          <a:lstStyle/>
          <a:p>
            <a:r>
              <a:rPr lang="en-US" dirty="0" smtClean="0"/>
              <a:t>Three sources of energy for </a:t>
            </a:r>
            <a:r>
              <a:rPr lang="en-US" dirty="0" err="1" smtClean="0"/>
              <a:t>Iapetus</a:t>
            </a:r>
            <a:r>
              <a:rPr lang="en-US" dirty="0" smtClean="0"/>
              <a:t>:</a:t>
            </a:r>
          </a:p>
          <a:p>
            <a:endParaRPr lang="en-US" dirty="0" smtClean="0"/>
          </a:p>
          <a:p>
            <a:pPr>
              <a:buFont typeface="Arial"/>
              <a:buChar char="•"/>
            </a:pPr>
            <a:r>
              <a:rPr lang="en-US" dirty="0" smtClean="0"/>
              <a:t>Accretion: </a:t>
            </a:r>
            <a:r>
              <a:rPr lang="en-US" dirty="0" err="1" smtClean="0"/>
              <a:t>virial</a:t>
            </a:r>
            <a:r>
              <a:rPr lang="en-US" dirty="0" smtClean="0"/>
              <a:t> theorem</a:t>
            </a:r>
          </a:p>
          <a:p>
            <a:pPr>
              <a:buFont typeface="Arial"/>
              <a:buChar char="•"/>
            </a:pPr>
            <a:r>
              <a:rPr lang="en-US" dirty="0" smtClean="0"/>
              <a:t>Short-lived </a:t>
            </a:r>
            <a:r>
              <a:rPr lang="en-US" dirty="0" err="1" smtClean="0"/>
              <a:t>radioactivities</a:t>
            </a:r>
            <a:r>
              <a:rPr lang="en-US" dirty="0" smtClean="0"/>
              <a:t> (aluminum-26, iron-60)</a:t>
            </a:r>
          </a:p>
          <a:p>
            <a:pPr>
              <a:buFont typeface="Arial"/>
              <a:buChar char="•"/>
            </a:pPr>
            <a:r>
              <a:rPr lang="en-US" dirty="0" smtClean="0"/>
              <a:t>Long-lived </a:t>
            </a:r>
            <a:r>
              <a:rPr lang="en-US" dirty="0" err="1" smtClean="0"/>
              <a:t>radioctivities</a:t>
            </a:r>
            <a:r>
              <a:rPr lang="en-US" dirty="0" smtClean="0"/>
              <a:t> (uranium, thorium, potassium)</a:t>
            </a:r>
            <a:endParaRPr lang="en-US" dirty="0"/>
          </a:p>
        </p:txBody>
      </p:sp>
      <p:pic>
        <p:nvPicPr>
          <p:cNvPr id="5" name="Picture 4"/>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 y="2354095"/>
            <a:ext cx="4812195" cy="3111645"/>
          </a:xfrm>
          <a:prstGeom prst="rect">
            <a:avLst/>
          </a:prstGeom>
        </p:spPr>
      </p:pic>
      <p:pic>
        <p:nvPicPr>
          <p:cNvPr id="6" name="Picture 5"/>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371927" y="2201695"/>
            <a:ext cx="4639621" cy="2785172"/>
          </a:xfrm>
          <a:prstGeom prst="rect">
            <a:avLst/>
          </a:prstGeom>
        </p:spPr>
      </p:pic>
      <p:sp>
        <p:nvSpPr>
          <p:cNvPr id="7" name="TextBox 6"/>
          <p:cNvSpPr txBox="1"/>
          <p:nvPr/>
        </p:nvSpPr>
        <p:spPr>
          <a:xfrm>
            <a:off x="-1" y="6488668"/>
            <a:ext cx="2421644" cy="369332"/>
          </a:xfrm>
          <a:prstGeom prst="rect">
            <a:avLst/>
          </a:prstGeom>
          <a:noFill/>
        </p:spPr>
        <p:txBody>
          <a:bodyPr wrap="none" rtlCol="0">
            <a:spAutoFit/>
          </a:bodyPr>
          <a:lstStyle/>
          <a:p>
            <a:r>
              <a:rPr lang="en-US" dirty="0" smtClean="0"/>
              <a:t>Castillo et al 2007, 2009</a:t>
            </a:r>
            <a:endParaRPr lang="en-US" dirty="0"/>
          </a:p>
        </p:txBody>
      </p:sp>
      <p:sp>
        <p:nvSpPr>
          <p:cNvPr id="8" name="TextBox 7"/>
          <p:cNvSpPr txBox="1"/>
          <p:nvPr/>
        </p:nvSpPr>
        <p:spPr>
          <a:xfrm>
            <a:off x="931333" y="5842000"/>
            <a:ext cx="7741497" cy="369332"/>
          </a:xfrm>
          <a:prstGeom prst="rect">
            <a:avLst/>
          </a:prstGeom>
          <a:noFill/>
        </p:spPr>
        <p:txBody>
          <a:bodyPr wrap="none" rtlCol="0">
            <a:spAutoFit/>
          </a:bodyPr>
          <a:lstStyle/>
          <a:p>
            <a:r>
              <a:rPr lang="en-US" dirty="0" smtClean="0"/>
              <a:t>No short-lived </a:t>
            </a:r>
            <a:r>
              <a:rPr lang="en-US" dirty="0" err="1" smtClean="0"/>
              <a:t>radioactivities</a:t>
            </a:r>
            <a:r>
              <a:rPr lang="en-US" dirty="0" smtClean="0"/>
              <a:t>					Some short-lived </a:t>
            </a:r>
            <a:r>
              <a:rPr lang="en-US" dirty="0" err="1" smtClean="0"/>
              <a:t>radioactivities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794932" y="1013228"/>
            <a:ext cx="6256867" cy="477797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800" y="609600"/>
            <a:ext cx="6845300" cy="6057900"/>
          </a:xfrm>
          <a:prstGeom prst="rect">
            <a:avLst/>
          </a:prstGeom>
        </p:spPr>
      </p:pic>
      <p:sp>
        <p:nvSpPr>
          <p:cNvPr id="5" name="TextBox 4"/>
          <p:cNvSpPr txBox="1"/>
          <p:nvPr/>
        </p:nvSpPr>
        <p:spPr>
          <a:xfrm>
            <a:off x="0" y="0"/>
            <a:ext cx="8991600" cy="707886"/>
          </a:xfrm>
          <a:prstGeom prst="rect">
            <a:avLst/>
          </a:prstGeom>
          <a:noFill/>
        </p:spPr>
        <p:txBody>
          <a:bodyPr wrap="square" rtlCol="0">
            <a:spAutoFit/>
          </a:bodyPr>
          <a:lstStyle/>
          <a:p>
            <a:r>
              <a:rPr lang="en-US" sz="2000" dirty="0" smtClean="0"/>
              <a:t>Astronomical constraints from observations of disks around other stars:  Gas is largely gone from planet-forming disks by 5 million years (</a:t>
            </a:r>
            <a:r>
              <a:rPr lang="en-US" sz="2000" dirty="0" err="1" smtClean="0"/>
              <a:t>Myr</a:t>
            </a:r>
            <a:r>
              <a:rPr lang="en-US" sz="2000" dirty="0" smtClean="0"/>
              <a:t>) after disk accretion begins.</a:t>
            </a:r>
            <a:endParaRPr lang="en-US" sz="2000" dirty="0"/>
          </a:p>
        </p:txBody>
      </p:sp>
      <p:sp>
        <p:nvSpPr>
          <p:cNvPr id="6" name="TextBox 5"/>
          <p:cNvSpPr txBox="1"/>
          <p:nvPr/>
        </p:nvSpPr>
        <p:spPr>
          <a:xfrm>
            <a:off x="0" y="6519446"/>
            <a:ext cx="8991600" cy="338554"/>
          </a:xfrm>
          <a:prstGeom prst="rect">
            <a:avLst/>
          </a:prstGeom>
          <a:noFill/>
        </p:spPr>
        <p:txBody>
          <a:bodyPr wrap="square" rtlCol="0">
            <a:spAutoFit/>
          </a:bodyPr>
          <a:lstStyle/>
          <a:p>
            <a:r>
              <a:rPr lang="en-US" sz="1600" dirty="0" err="1" smtClean="0"/>
              <a:t>Fedele</a:t>
            </a:r>
            <a:r>
              <a:rPr lang="en-US" sz="1600" dirty="0" smtClean="0"/>
              <a:t> et al. A&amp;A 2010</a:t>
            </a:r>
            <a:endParaRPr lang="en-US" sz="1600" dirty="0"/>
          </a:p>
        </p:txBody>
      </p:sp>
      <p:sp>
        <p:nvSpPr>
          <p:cNvPr id="7" name="TextBox 6"/>
          <p:cNvSpPr txBox="1"/>
          <p:nvPr/>
        </p:nvSpPr>
        <p:spPr>
          <a:xfrm>
            <a:off x="5715000" y="3352800"/>
            <a:ext cx="1697901" cy="369332"/>
          </a:xfrm>
          <a:prstGeom prst="rect">
            <a:avLst/>
          </a:prstGeom>
          <a:noFill/>
        </p:spPr>
        <p:txBody>
          <a:bodyPr wrap="none" rtlCol="0">
            <a:spAutoFit/>
          </a:bodyPr>
          <a:lstStyle/>
          <a:p>
            <a:r>
              <a:rPr lang="en-US" sz="1800" dirty="0" smtClean="0"/>
              <a:t>VIMOS on VLT</a:t>
            </a:r>
            <a:endParaRPr lang="en-US" sz="1800" dirty="0"/>
          </a:p>
        </p:txBody>
      </p:sp>
      <p:sp>
        <p:nvSpPr>
          <p:cNvPr id="8" name="Rectangle 7"/>
          <p:cNvSpPr/>
          <p:nvPr/>
        </p:nvSpPr>
        <p:spPr>
          <a:xfrm>
            <a:off x="3589867" y="1126067"/>
            <a:ext cx="668866" cy="4631266"/>
          </a:xfrm>
          <a:prstGeom prst="rect">
            <a:avLst/>
          </a:prstGeom>
          <a:solidFill>
            <a:schemeClr val="bg1">
              <a:lumMod val="85000"/>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1410" y="1608667"/>
            <a:ext cx="8023123" cy="38862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rings_satellites"/>
          <p:cNvPicPr>
            <a:picLocks noChangeAspect="1" noChangeArrowheads="1"/>
          </p:cNvPicPr>
          <p:nvPr/>
        </p:nvPicPr>
        <p:blipFill>
          <a:blip r:embed="rId2"/>
          <a:srcRect t="5473"/>
          <a:stretch>
            <a:fillRect/>
          </a:stretch>
        </p:blipFill>
        <p:spPr bwMode="auto">
          <a:xfrm>
            <a:off x="723900" y="974725"/>
            <a:ext cx="7696200" cy="5273675"/>
          </a:xfrm>
          <a:prstGeom prst="rect">
            <a:avLst/>
          </a:prstGeom>
          <a:noFill/>
          <a:ln w="9525">
            <a:noFill/>
            <a:miter lim="800000"/>
            <a:headEnd/>
            <a:tailEnd/>
          </a:ln>
        </p:spPr>
      </p:pic>
      <p:sp>
        <p:nvSpPr>
          <p:cNvPr id="5" name="TextBox 4"/>
          <p:cNvSpPr txBox="1"/>
          <p:nvPr/>
        </p:nvSpPr>
        <p:spPr>
          <a:xfrm>
            <a:off x="1693333" y="465667"/>
            <a:ext cx="1463148" cy="369332"/>
          </a:xfrm>
          <a:prstGeom prst="rect">
            <a:avLst/>
          </a:prstGeom>
          <a:noFill/>
        </p:spPr>
        <p:txBody>
          <a:bodyPr wrap="none" rtlCol="0">
            <a:spAutoFit/>
          </a:bodyPr>
          <a:lstStyle/>
          <a:p>
            <a:r>
              <a:rPr lang="en-US" dirty="0" smtClean="0"/>
              <a:t>Why </a:t>
            </a:r>
            <a:r>
              <a:rPr lang="en-US" dirty="0" err="1" smtClean="0"/>
              <a:t>Iapetus</a:t>
            </a:r>
            <a:r>
              <a:rPr lang="en-US" dirty="0" smtClean="0"/>
              <a:t>?</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Planets really do form in disks</a:t>
            </a:r>
          </a:p>
          <a:p>
            <a:r>
              <a:rPr lang="en-US" dirty="0" smtClean="0"/>
              <a:t>Giant planets formation from two distinct processes: core formation; disk instability</a:t>
            </a:r>
          </a:p>
          <a:p>
            <a:pPr lvl="1"/>
            <a:r>
              <a:rPr lang="en-US" dirty="0" smtClean="0"/>
              <a:t>Both supported</a:t>
            </a:r>
            <a:r>
              <a:rPr lang="en-US" smtClean="0"/>
              <a:t>, challenged </a:t>
            </a:r>
            <a:r>
              <a:rPr lang="en-US" dirty="0" smtClean="0"/>
              <a:t>by different data sets</a:t>
            </a:r>
          </a:p>
          <a:p>
            <a:r>
              <a:rPr lang="en-US" dirty="0" smtClean="0"/>
              <a:t>In our own solar system, Saturn formed from core accretion between 3 and 5 million years ago. </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9867" y="0"/>
            <a:ext cx="15151100" cy="7255569"/>
          </a:xfrm>
          <a:prstGeom prst="rect">
            <a:avLst/>
          </a:prstGeom>
        </p:spPr>
      </p:pic>
      <p:sp>
        <p:nvSpPr>
          <p:cNvPr id="3" name="TextBox 2"/>
          <p:cNvSpPr txBox="1"/>
          <p:nvPr/>
        </p:nvSpPr>
        <p:spPr>
          <a:xfrm>
            <a:off x="1354667" y="4428067"/>
            <a:ext cx="5109805" cy="369332"/>
          </a:xfrm>
          <a:prstGeom prst="rect">
            <a:avLst/>
          </a:prstGeom>
          <a:noFill/>
        </p:spPr>
        <p:txBody>
          <a:bodyPr wrap="none" rtlCol="0">
            <a:spAutoFit/>
          </a:bodyPr>
          <a:lstStyle/>
          <a:p>
            <a:r>
              <a:rPr lang="en-US" dirty="0" smtClean="0">
                <a:solidFill>
                  <a:schemeClr val="bg2"/>
                </a:solidFill>
              </a:rPr>
              <a:t>Planets form in disks and remain with leftover debris</a:t>
            </a:r>
            <a:endParaRPr lang="en-US" dirty="0">
              <a:solidFill>
                <a:schemeClr val="bg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3708400" y="2937933"/>
            <a:ext cx="626533" cy="4910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94932" y="558800"/>
            <a:ext cx="5993949" cy="646331"/>
          </a:xfrm>
          <a:prstGeom prst="rect">
            <a:avLst/>
          </a:prstGeom>
          <a:noFill/>
        </p:spPr>
        <p:txBody>
          <a:bodyPr wrap="none" rtlCol="0">
            <a:spAutoFit/>
          </a:bodyPr>
          <a:lstStyle/>
          <a:p>
            <a:r>
              <a:rPr lang="en-US" dirty="0" smtClean="0"/>
              <a:t>Collapse of clumps in Molecular Clouds and formation of disks</a:t>
            </a:r>
          </a:p>
          <a:p>
            <a:endParaRPr lang="en-US" dirty="0" smtClean="0"/>
          </a:p>
          <a:p>
            <a:endParaRPr lang="en-US" dirty="0"/>
          </a:p>
        </p:txBody>
      </p:sp>
      <p:pic>
        <p:nvPicPr>
          <p:cNvPr id="7" name="Picture 6"/>
          <p:cNvPicPr>
            <a:picLocks noChangeAspect="1"/>
          </p:cNvPicPr>
          <p:nvPr/>
        </p:nvPicPr>
        <p:blipFill>
          <a:blip r:embed="rId2"/>
          <a:stretch>
            <a:fillRect/>
          </a:stretch>
        </p:blipFill>
        <p:spPr>
          <a:xfrm>
            <a:off x="1794932" y="1098550"/>
            <a:ext cx="6288617" cy="4173458"/>
          </a:xfrm>
          <a:prstGeom prst="rect">
            <a:avLst/>
          </a:prstGeom>
        </p:spPr>
      </p:pic>
      <p:sp>
        <p:nvSpPr>
          <p:cNvPr id="8" name="TextBox 7"/>
          <p:cNvSpPr txBox="1"/>
          <p:nvPr/>
        </p:nvSpPr>
        <p:spPr>
          <a:xfrm>
            <a:off x="194733" y="6536267"/>
            <a:ext cx="828697" cy="369332"/>
          </a:xfrm>
          <a:prstGeom prst="rect">
            <a:avLst/>
          </a:prstGeom>
          <a:noFill/>
        </p:spPr>
        <p:txBody>
          <a:bodyPr wrap="none" rtlCol="0">
            <a:spAutoFit/>
          </a:bodyPr>
          <a:lstStyle/>
          <a:p>
            <a:r>
              <a:rPr lang="en-US" dirty="0" smtClean="0"/>
              <a:t>E. Levy</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267" y="123691"/>
            <a:ext cx="8111067" cy="6734309"/>
          </a:xfrm>
          <a:prstGeom prst="rect">
            <a:avLst/>
          </a:prstGeom>
        </p:spPr>
      </p:pic>
      <p:sp>
        <p:nvSpPr>
          <p:cNvPr id="3" name="TextBox 2"/>
          <p:cNvSpPr txBox="1"/>
          <p:nvPr/>
        </p:nvSpPr>
        <p:spPr>
          <a:xfrm>
            <a:off x="491067" y="0"/>
            <a:ext cx="8561358" cy="1323439"/>
          </a:xfrm>
          <a:prstGeom prst="rect">
            <a:avLst/>
          </a:prstGeom>
          <a:solidFill>
            <a:schemeClr val="bg1"/>
          </a:solidFill>
        </p:spPr>
        <p:txBody>
          <a:bodyPr wrap="none" rtlCol="0">
            <a:spAutoFit/>
          </a:bodyPr>
          <a:lstStyle/>
          <a:p>
            <a:r>
              <a:rPr lang="en-US" sz="4000" dirty="0" smtClean="0"/>
              <a:t>Minimum mass for collapse: Jean’s mass</a:t>
            </a:r>
          </a:p>
          <a:p>
            <a:endParaRPr lang="en-US" sz="4000" dirty="0"/>
          </a:p>
        </p:txBody>
      </p:sp>
      <p:sp>
        <p:nvSpPr>
          <p:cNvPr id="4" name="TextBox 3"/>
          <p:cNvSpPr txBox="1"/>
          <p:nvPr/>
        </p:nvSpPr>
        <p:spPr>
          <a:xfrm>
            <a:off x="0" y="6549643"/>
            <a:ext cx="4493538" cy="369332"/>
          </a:xfrm>
          <a:prstGeom prst="rect">
            <a:avLst/>
          </a:prstGeom>
          <a:noFill/>
        </p:spPr>
        <p:txBody>
          <a:bodyPr wrap="none" rtlCol="0">
            <a:spAutoFit/>
          </a:bodyPr>
          <a:lstStyle/>
          <a:p>
            <a:r>
              <a:rPr lang="en-US" dirty="0" smtClean="0"/>
              <a:t>courtesy Alice </a:t>
            </a:r>
            <a:r>
              <a:rPr lang="en-US" dirty="0" err="1" smtClean="0"/>
              <a:t>Quillen</a:t>
            </a:r>
            <a:r>
              <a:rPr lang="en-US" dirty="0" smtClean="0"/>
              <a:t>, University of Rochester</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8592" y="745066"/>
            <a:ext cx="7892142" cy="5344583"/>
          </a:xfrm>
          <a:prstGeom prst="rect">
            <a:avLst/>
          </a:prstGeom>
        </p:spPr>
      </p:pic>
      <p:sp>
        <p:nvSpPr>
          <p:cNvPr id="3" name="TextBox 2"/>
          <p:cNvSpPr txBox="1"/>
          <p:nvPr/>
        </p:nvSpPr>
        <p:spPr>
          <a:xfrm>
            <a:off x="3802081" y="6453201"/>
            <a:ext cx="5028653" cy="369332"/>
          </a:xfrm>
          <a:prstGeom prst="rect">
            <a:avLst/>
          </a:prstGeom>
          <a:noFill/>
        </p:spPr>
        <p:txBody>
          <a:bodyPr wrap="none" rtlCol="0">
            <a:spAutoFit/>
          </a:bodyPr>
          <a:lstStyle/>
          <a:p>
            <a:r>
              <a:rPr lang="en-US" dirty="0" smtClean="0"/>
              <a:t>courtesy Prof.  Alice </a:t>
            </a:r>
            <a:r>
              <a:rPr lang="en-US" dirty="0" err="1" smtClean="0"/>
              <a:t>Quillen</a:t>
            </a:r>
            <a:r>
              <a:rPr lang="en-US" dirty="0" smtClean="0"/>
              <a:t>, University of Rochester</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rot="5400000">
            <a:off x="1866720" y="-841381"/>
            <a:ext cx="5180762" cy="781337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900533" cy="6570133"/>
          </a:xfrm>
          <a:prstGeom prst="rect">
            <a:avLst/>
          </a:prstGeom>
        </p:spPr>
      </p:pic>
      <p:sp>
        <p:nvSpPr>
          <p:cNvPr id="3" name="TextBox 2"/>
          <p:cNvSpPr txBox="1"/>
          <p:nvPr/>
        </p:nvSpPr>
        <p:spPr>
          <a:xfrm>
            <a:off x="3871880" y="6570133"/>
            <a:ext cx="4493538" cy="369332"/>
          </a:xfrm>
          <a:prstGeom prst="rect">
            <a:avLst/>
          </a:prstGeom>
          <a:noFill/>
        </p:spPr>
        <p:txBody>
          <a:bodyPr wrap="none" rtlCol="0">
            <a:spAutoFit/>
          </a:bodyPr>
          <a:lstStyle/>
          <a:p>
            <a:r>
              <a:rPr lang="en-US" dirty="0" smtClean="0"/>
              <a:t>courtesy Alice </a:t>
            </a:r>
            <a:r>
              <a:rPr lang="en-US" dirty="0" err="1" smtClean="0"/>
              <a:t>Quillen</a:t>
            </a:r>
            <a:r>
              <a:rPr lang="en-US" dirty="0" smtClean="0"/>
              <a:t>, University of Rochester</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340</TotalTime>
  <Words>1224</Words>
  <Application>Microsoft Macintosh PowerPoint</Application>
  <PresentationFormat>On-screen Show (4:3)</PresentationFormat>
  <Paragraphs>134</Paragraphs>
  <Slides>35</Slides>
  <Notes>6</Notes>
  <HiddenSlides>0</HiddenSlides>
  <MMClips>0</MMClips>
  <ScaleCrop>false</ScaleCrop>
  <HeadingPairs>
    <vt:vector size="4" baseType="variant">
      <vt:variant>
        <vt:lpstr>Design Template</vt:lpstr>
      </vt:variant>
      <vt:variant>
        <vt:i4>1</vt:i4>
      </vt:variant>
      <vt:variant>
        <vt:lpstr>Slide Titles</vt:lpstr>
      </vt:variant>
      <vt:variant>
        <vt:i4>35</vt:i4>
      </vt:variant>
    </vt:vector>
  </HeadingPairs>
  <TitlesOfParts>
    <vt:vector size="36" baseType="lpstr">
      <vt:lpstr>Office Theme</vt:lpstr>
      <vt:lpstr>Lecture 2</vt:lpstr>
      <vt:lpstr>Slide 2</vt:lpstr>
      <vt:lpstr>Slide 3</vt:lpstr>
      <vt:lpstr>Slide 4</vt:lpstr>
      <vt:lpstr>Slide 5</vt:lpstr>
      <vt:lpstr>Slide 6</vt:lpstr>
      <vt:lpstr>Slide 7</vt:lpstr>
      <vt:lpstr>Slide 8</vt:lpstr>
      <vt:lpstr>Slide 9</vt:lpstr>
      <vt:lpstr>Slide 10</vt:lpstr>
      <vt:lpstr>The core instability model</vt:lpstr>
      <vt:lpstr>Slide 12</vt:lpstr>
      <vt:lpstr>Slide 13</vt:lpstr>
      <vt:lpstr>Slide 14</vt:lpstr>
      <vt:lpstr>Slide 15</vt:lpstr>
      <vt:lpstr>Migration</vt:lpstr>
      <vt:lpstr>Slide 17</vt:lpstr>
      <vt:lpstr>Slide 18</vt:lpstr>
      <vt:lpstr>Way around excessive migration: small planetesimals</vt:lpstr>
      <vt:lpstr>Slide 20</vt:lpstr>
      <vt:lpstr>Slide 21</vt:lpstr>
      <vt:lpstr>Slide 22</vt:lpstr>
      <vt:lpstr>Core Accretion vs gas instability</vt:lpstr>
      <vt:lpstr>Slide 24</vt:lpstr>
      <vt:lpstr>Kepler data support core accretion</vt:lpstr>
      <vt:lpstr>Slide 26</vt:lpstr>
      <vt:lpstr>Why is timescale an important problem?</vt:lpstr>
      <vt:lpstr>Slide 28</vt:lpstr>
      <vt:lpstr>Require sufficiently high dissipation to reduce rotation period while maintaining its shape. </vt:lpstr>
      <vt:lpstr>Slide 30</vt:lpstr>
      <vt:lpstr>Slide 31</vt:lpstr>
      <vt:lpstr>Slide 32</vt:lpstr>
      <vt:lpstr>Slide 33</vt:lpstr>
      <vt:lpstr>Slide 34</vt:lpstr>
      <vt:lpstr>Conclusions</vt:lpstr>
    </vt:vector>
  </TitlesOfParts>
  <Company>The University of Arizona</Company>
  <LinksUpToDate>false</LinksUpToDate>
  <SharedDoc>false</SharedDoc>
  <HyperlinksChanged>false</HyperlinksChanged>
  <AppVersion>12.0001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10</dc:title>
  <dc:creator>Jonathan Lunine</dc:creator>
  <cp:lastModifiedBy>Jonathan Lunine</cp:lastModifiedBy>
  <cp:revision>67</cp:revision>
  <dcterms:created xsi:type="dcterms:W3CDTF">2011-04-04T13:48:51Z</dcterms:created>
  <dcterms:modified xsi:type="dcterms:W3CDTF">2011-04-04T14:49:50Z</dcterms:modified>
</cp:coreProperties>
</file>